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Calibri" panose="020F0502020204030204" pitchFamily="34" charset="0"/>
      <p:regular r:id="rId11"/>
      <p:bold r:id="rId12"/>
      <p:italic r:id="rId13"/>
      <p:boldItalic r:id="rId14"/>
    </p:embeddedFont>
    <p:embeddedFont>
      <p:font typeface="Helvetica Neue"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D9D308-AC7B-4593-BCAB-06BBDAD8CD1E}">
  <a:tblStyle styleId="{55D9D308-AC7B-4593-BCAB-06BBDAD8CD1E}"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6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Kylie: Hi everyone! We are team 15 (Kylie, Kris, and Violet) and we are excited to share with you our solution for increasing independence in limited dexterity artists using an assistive paintbrush device.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85647ba592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85647ba592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Kylie: Shown here is a 3D rendering of our final design. The left image shows the device the artist will be wearing and the right image shows the joystick that the artist will use with their other hand to control the angle of the device and the paintbrush it is holding. The user will slide their hand through the elastic band and the compressive mesh and wrap the straps of the cross hand grip around the sides of their hand as this material is made of armature wire covered in soft PLA and is able to bend and maintain its position. Once the device is secure, with the ball and socket sitting on top of the hand, the paint brush of choice can be inserted into the cylindrical brush holder and locked into place. Finally, the movement of the ball and socket controlled by the joystick, will allow the user to adjust the angle of the paint brush. Kris and Violet will discuss these components in more detail.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5647ba592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5647ba592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Kris: The first component that we want to focus on is the cylindrical brush holder. So how this works is the user inserts the brush at the opening, gets the brush into a comfortable position, and then pushes the button that locks the brush into place. When the button is pushed it latches the brush against an extrusion locking it into place. The benefit of this component is that it increases user independence and allows the user to swap brushes with the push of a button.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85647ba592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85647ba592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VIOLET</a:t>
            </a:r>
            <a:endParaRPr b="1"/>
          </a:p>
          <a:p>
            <a:pPr marL="0" lvl="0" indent="0" algn="l" rtl="0">
              <a:spcBef>
                <a:spcPts val="0"/>
              </a:spcBef>
              <a:spcAft>
                <a:spcPts val="0"/>
              </a:spcAft>
              <a:buNone/>
            </a:pPr>
            <a:r>
              <a:rPr lang="en"/>
              <a:t>Next we have the ball and socket joint, which is controlled by a joystick. The joystick module is controlled by an Arduino circuit that makes use of two-servo motors. These servo-motors attach to the axes shown on the right, inside the ball. When the user moves the joystick, it changes the position of two potentiometers, which in turn move the servo motors. This allows the ball to move freely in the cylinder socket shown on the left. This movement is what controls the brush’s position, as the cylindrical brush holder sits on top - allowing the user to paint with minimal effort.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85647ba592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85647ba592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KRIS</a:t>
            </a:r>
            <a:r>
              <a:rPr lang="en"/>
              <a:t>: To test our metrics, we used system level testing, component level testing, and material analysis testing. The majority of the metrics that passed were from material analysis testing, for example a testing protocol to be free of allergens. For other tests, we had to predict results based on system and component design, for example lock security, where we couldn’t physically test the brush holder itself but we can predict a pass based on the design details. We did predict to fail the lightweight and aesthetics metrics only because our device has a lot of circuitry that adds weight and the shape of the device is not exactly appealing to the eyes.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85647ba592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85647ba59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VIOLET</a:t>
            </a:r>
            <a:endParaRPr b="1"/>
          </a:p>
          <a:p>
            <a:pPr marL="0" lvl="0" indent="0" algn="l" rtl="0">
              <a:spcBef>
                <a:spcPts val="0"/>
              </a:spcBef>
              <a:spcAft>
                <a:spcPts val="0"/>
              </a:spcAft>
              <a:buNone/>
            </a:pPr>
            <a:r>
              <a:rPr lang="en">
                <a:solidFill>
                  <a:schemeClr val="dk1"/>
                </a:solidFill>
              </a:rPr>
              <a:t>Moving forward, we would like to continue to develop our prototype so that it meets all of our constraints and wants. This includes investigating specific materials that may decrease the overall weight of the device, and finding ways to streamline our design to make it more colorful and aesthetically pleasing. We would also hope to build a physical prototype once current restrictions are lifted, so that we can gain valuable insight that simply is not possible with a virtual design process. This includes completing mechanical tests and prototype test-runs with artists at ATE. We could then continue to make improvements and possibly implement our device for regular use at ATE.</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85647ba592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85647ba592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Kylie: Overall, this design allows for a great deal of adjustability. It is able to fit different artists hands, various paint brush sizes can be used with it, and the angle of the paintbrush can be adjusted with the use of the joystick. We are confident that this design will allow for increased independence of artists with limited dexterity and artists will be better able to fully express themselves while using the device.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85647ba592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85647ba592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Kylie: Thank you to our sponsor, ATE. Thank you Lisa and Hailey for your time and inspiration. We would also like to thank Dr. Scott, Dr. Rooney, and our TAs for their support and guidance. We are happy to answer any questions you might have.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5" name="Google Shape;15;p2"/>
          <p:cNvSpPr txBox="1">
            <a:spLocks noGrp="1"/>
          </p:cNvSpPr>
          <p:nvPr>
            <p:ph type="ctrTitle"/>
          </p:nvPr>
        </p:nvSpPr>
        <p:spPr>
          <a:xfrm>
            <a:off x="685800" y="1085850"/>
            <a:ext cx="7772400" cy="11025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3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6" name="Google Shape;16;p2"/>
          <p:cNvSpPr txBox="1">
            <a:spLocks noGrp="1"/>
          </p:cNvSpPr>
          <p:nvPr>
            <p:ph type="subTitle" idx="1"/>
          </p:nvPr>
        </p:nvSpPr>
        <p:spPr>
          <a:xfrm>
            <a:off x="1371600" y="2402681"/>
            <a:ext cx="6400800" cy="39990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Clr>
                <a:schemeClr val="dk1"/>
              </a:buClr>
              <a:buSzPts val="2800"/>
              <a:buNone/>
              <a:defRPr sz="2800" b="0">
                <a:solidFill>
                  <a:schemeClr val="dk1"/>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80"/>
              </a:spcBef>
              <a:spcAft>
                <a:spcPts val="0"/>
              </a:spcAft>
              <a:buClr>
                <a:srgbClr val="888888"/>
              </a:buClr>
              <a:buSzPts val="2400"/>
              <a:buNone/>
              <a:defRPr>
                <a:solidFill>
                  <a:srgbClr val="888888"/>
                </a:solidFill>
              </a:defRPr>
            </a:lvl4pPr>
            <a:lvl5pPr lvl="4" algn="ctr">
              <a:spcBef>
                <a:spcPts val="480"/>
              </a:spcBef>
              <a:spcAft>
                <a:spcPts val="0"/>
              </a:spcAft>
              <a:buClr>
                <a:srgbClr val="888888"/>
              </a:buClr>
              <a:buSzPts val="24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7" name="Google Shape;17;p2"/>
          <p:cNvSpPr txBox="1">
            <a:spLocks noGrp="1"/>
          </p:cNvSpPr>
          <p:nvPr>
            <p:ph type="body" idx="2"/>
          </p:nvPr>
        </p:nvSpPr>
        <p:spPr>
          <a:xfrm>
            <a:off x="1371600" y="3031331"/>
            <a:ext cx="6400800" cy="622800"/>
          </a:xfrm>
          <a:prstGeom prst="rect">
            <a:avLst/>
          </a:prstGeom>
          <a:noFill/>
          <a:ln>
            <a:noFill/>
          </a:ln>
        </p:spPr>
        <p:txBody>
          <a:bodyPr spcFirstLastPara="1" wrap="square" lIns="91425" tIns="45700" rIns="91425" bIns="45700" anchor="t" anchorCtr="0">
            <a:noAutofit/>
          </a:bodyPr>
          <a:lstStyle>
            <a:lvl1pPr marL="457200" lvl="0" indent="-228600" algn="ctr">
              <a:spcBef>
                <a:spcPts val="480"/>
              </a:spcBef>
              <a:spcAft>
                <a:spcPts val="0"/>
              </a:spcAft>
              <a:buClr>
                <a:schemeClr val="dk1"/>
              </a:buClr>
              <a:buSzPts val="2400"/>
              <a:buNone/>
              <a:defRPr sz="2400" i="0"/>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4"/>
        <p:cNvGrpSpPr/>
        <p:nvPr/>
      </p:nvGrpSpPr>
      <p:grpSpPr>
        <a:xfrm>
          <a:off x="0" y="0"/>
          <a:ext cx="0" cy="0"/>
          <a:chOff x="0" y="0"/>
          <a:chExt cx="0" cy="0"/>
        </a:xfrm>
      </p:grpSpPr>
      <p:sp>
        <p:nvSpPr>
          <p:cNvPr id="55" name="Google Shape;55;p11"/>
          <p:cNvSpPr txBox="1">
            <a:spLocks noGrp="1"/>
          </p:cNvSpPr>
          <p:nvPr>
            <p:ph type="title"/>
          </p:nvPr>
        </p:nvSpPr>
        <p:spPr>
          <a:xfrm>
            <a:off x="457200" y="57150"/>
            <a:ext cx="8229600" cy="514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6" name="Google Shape;56;p11"/>
          <p:cNvSpPr txBox="1">
            <a:spLocks noGrp="1"/>
          </p:cNvSpPr>
          <p:nvPr>
            <p:ph type="body" idx="1"/>
          </p:nvPr>
        </p:nvSpPr>
        <p:spPr>
          <a:xfrm rot="5400000">
            <a:off x="2600400" y="-1514550"/>
            <a:ext cx="3943200"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7" name="Google Shape;57;p1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rot="5400000">
            <a:off x="5463750" y="1371628"/>
            <a:ext cx="4388700" cy="2057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0" name="Google Shape;60;p12"/>
          <p:cNvSpPr txBox="1">
            <a:spLocks noGrp="1"/>
          </p:cNvSpPr>
          <p:nvPr>
            <p:ph type="body" idx="1"/>
          </p:nvPr>
        </p:nvSpPr>
        <p:spPr>
          <a:xfrm rot="5400000">
            <a:off x="1272750" y="-609572"/>
            <a:ext cx="4388700"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1" name="Google Shape;61;p1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311708" y="744575"/>
            <a:ext cx="8520600" cy="2052600"/>
          </a:xfrm>
          <a:prstGeom prst="rect">
            <a:avLst/>
          </a:prstGeom>
        </p:spPr>
        <p:txBody>
          <a:bodyPr spcFirstLastPara="1" wrap="square" lIns="91425" tIns="45700" rIns="91425" bIns="45700"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4" name="Google Shape;64;p13"/>
          <p:cNvSpPr txBox="1">
            <a:spLocks noGrp="1"/>
          </p:cNvSpPr>
          <p:nvPr>
            <p:ph type="subTitle" idx="1"/>
          </p:nvPr>
        </p:nvSpPr>
        <p:spPr>
          <a:xfrm>
            <a:off x="311700" y="2834125"/>
            <a:ext cx="8520600" cy="792600"/>
          </a:xfrm>
          <a:prstGeom prst="rect">
            <a:avLst/>
          </a:prstGeom>
        </p:spPr>
        <p:txBody>
          <a:bodyPr spcFirstLastPara="1" wrap="square" lIns="91425" tIns="45700" rIns="91425" bIns="45700" anchor="t" anchorCtr="0">
            <a:noAutofit/>
          </a:bodyPr>
          <a:lstStyle>
            <a:lvl1pPr lvl="0" algn="ctr" rtl="0">
              <a:lnSpc>
                <a:spcPct val="100000"/>
              </a:lnSpc>
              <a:spcBef>
                <a:spcPts val="560"/>
              </a:spcBef>
              <a:spcAft>
                <a:spcPts val="0"/>
              </a:spcAft>
              <a:buSzPts val="2800"/>
              <a:buNone/>
              <a:defRPr sz="2800"/>
            </a:lvl1pPr>
            <a:lvl2pPr lvl="1" algn="ctr" rtl="0">
              <a:lnSpc>
                <a:spcPct val="100000"/>
              </a:lnSpc>
              <a:spcBef>
                <a:spcPts val="560"/>
              </a:spcBef>
              <a:spcAft>
                <a:spcPts val="0"/>
              </a:spcAft>
              <a:buSzPts val="2800"/>
              <a:buNone/>
              <a:defRPr sz="2800"/>
            </a:lvl2pPr>
            <a:lvl3pPr lvl="2" algn="ctr" rtl="0">
              <a:lnSpc>
                <a:spcPct val="100000"/>
              </a:lnSpc>
              <a:spcBef>
                <a:spcPts val="480"/>
              </a:spcBef>
              <a:spcAft>
                <a:spcPts val="0"/>
              </a:spcAft>
              <a:buSzPts val="2800"/>
              <a:buNone/>
              <a:defRPr sz="2800"/>
            </a:lvl3pPr>
            <a:lvl4pPr lvl="3" algn="ctr" rtl="0">
              <a:lnSpc>
                <a:spcPct val="100000"/>
              </a:lnSpc>
              <a:spcBef>
                <a:spcPts val="480"/>
              </a:spcBef>
              <a:spcAft>
                <a:spcPts val="0"/>
              </a:spcAft>
              <a:buSzPts val="2800"/>
              <a:buNone/>
              <a:defRPr sz="2800"/>
            </a:lvl4pPr>
            <a:lvl5pPr lvl="4" algn="ctr" rtl="0">
              <a:lnSpc>
                <a:spcPct val="100000"/>
              </a:lnSpc>
              <a:spcBef>
                <a:spcPts val="480"/>
              </a:spcBef>
              <a:spcAft>
                <a:spcPts val="0"/>
              </a:spcAft>
              <a:buSzPts val="2800"/>
              <a:buNone/>
              <a:defRPr sz="2800"/>
            </a:lvl5pPr>
            <a:lvl6pPr lvl="5" algn="ctr" rtl="0">
              <a:lnSpc>
                <a:spcPct val="100000"/>
              </a:lnSpc>
              <a:spcBef>
                <a:spcPts val="400"/>
              </a:spcBef>
              <a:spcAft>
                <a:spcPts val="0"/>
              </a:spcAft>
              <a:buSzPts val="2800"/>
              <a:buNone/>
              <a:defRPr sz="2800"/>
            </a:lvl6pPr>
            <a:lvl7pPr lvl="6" algn="ctr" rtl="0">
              <a:lnSpc>
                <a:spcPct val="100000"/>
              </a:lnSpc>
              <a:spcBef>
                <a:spcPts val="400"/>
              </a:spcBef>
              <a:spcAft>
                <a:spcPts val="0"/>
              </a:spcAft>
              <a:buSzPts val="2800"/>
              <a:buNone/>
              <a:defRPr sz="2800"/>
            </a:lvl7pPr>
            <a:lvl8pPr lvl="7" algn="ctr" rtl="0">
              <a:lnSpc>
                <a:spcPct val="100000"/>
              </a:lnSpc>
              <a:spcBef>
                <a:spcPts val="400"/>
              </a:spcBef>
              <a:spcAft>
                <a:spcPts val="0"/>
              </a:spcAft>
              <a:buSzPts val="2800"/>
              <a:buNone/>
              <a:defRPr sz="2800"/>
            </a:lvl8pPr>
            <a:lvl9pPr lvl="8" algn="ctr" rtl="0">
              <a:lnSpc>
                <a:spcPct val="100000"/>
              </a:lnSpc>
              <a:spcBef>
                <a:spcPts val="400"/>
              </a:spcBef>
              <a:spcAft>
                <a:spcPts val="0"/>
              </a:spcAft>
              <a:buSzPts val="2800"/>
              <a:buNone/>
              <a:defRPr sz="2800"/>
            </a:lvl9pPr>
          </a:lstStyle>
          <a:p>
            <a:endParaRPr/>
          </a:p>
        </p:txBody>
      </p:sp>
      <p:sp>
        <p:nvSpPr>
          <p:cNvPr id="65" name="Google Shape;65;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304800" y="28431"/>
            <a:ext cx="8610600" cy="457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3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0" name="Google Shape;20;p3"/>
          <p:cNvSpPr txBox="1">
            <a:spLocks noGrp="1"/>
          </p:cNvSpPr>
          <p:nvPr>
            <p:ph type="body" idx="1"/>
          </p:nvPr>
        </p:nvSpPr>
        <p:spPr>
          <a:xfrm>
            <a:off x="304800" y="571500"/>
            <a:ext cx="8610600" cy="4057800"/>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406400" algn="l">
              <a:spcBef>
                <a:spcPts val="560"/>
              </a:spcBef>
              <a:spcAft>
                <a:spcPts val="0"/>
              </a:spcAft>
              <a:buClr>
                <a:schemeClr val="dk1"/>
              </a:buClr>
              <a:buSzPts val="2800"/>
              <a:buFont typeface="Noto Sans Symbols"/>
              <a:buChar char="▪"/>
              <a:defRPr sz="2800"/>
            </a:lvl2pPr>
            <a:lvl3pPr marL="1371600" lvl="2" indent="-381000" algn="l">
              <a:spcBef>
                <a:spcPts val="480"/>
              </a:spcBef>
              <a:spcAft>
                <a:spcPts val="0"/>
              </a:spcAft>
              <a:buClr>
                <a:schemeClr val="dk1"/>
              </a:buClr>
              <a:buSzPts val="2400"/>
              <a:buFont typeface="Arial"/>
              <a:buChar char="•"/>
              <a:defRPr sz="2400"/>
            </a:lvl3pPr>
            <a:lvl4pPr marL="1828800" lvl="3" indent="-381000" algn="l">
              <a:spcBef>
                <a:spcPts val="480"/>
              </a:spcBef>
              <a:spcAft>
                <a:spcPts val="0"/>
              </a:spcAft>
              <a:buClr>
                <a:schemeClr val="dk1"/>
              </a:buClr>
              <a:buSzPts val="2400"/>
              <a:buFont typeface="Noto Sans Symbols"/>
              <a:buChar char="▪"/>
              <a:defRPr sz="2400"/>
            </a:lvl4pPr>
            <a:lvl5pPr marL="2286000" lvl="4" indent="-381000" algn="l">
              <a:spcBef>
                <a:spcPts val="480"/>
              </a:spcBef>
              <a:spcAft>
                <a:spcPts val="0"/>
              </a:spcAft>
              <a:buClr>
                <a:schemeClr val="dk1"/>
              </a:buClr>
              <a:buSzPts val="2400"/>
              <a:buChar char="»"/>
              <a:defRPr sz="2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3"/>
          <p:cNvSpPr/>
          <p:nvPr/>
        </p:nvSpPr>
        <p:spPr>
          <a:xfrm>
            <a:off x="0" y="499847"/>
            <a:ext cx="9144000" cy="57000"/>
          </a:xfrm>
          <a:prstGeom prst="rect">
            <a:avLst/>
          </a:prstGeom>
          <a:solidFill>
            <a:srgbClr val="002863"/>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22313" y="3305175"/>
            <a:ext cx="7772400" cy="10215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32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4" name="Google Shape;24;p4"/>
          <p:cNvSpPr txBox="1">
            <a:spLocks noGrp="1"/>
          </p:cNvSpPr>
          <p:nvPr>
            <p:ph type="body" idx="1"/>
          </p:nvPr>
        </p:nvSpPr>
        <p:spPr>
          <a:xfrm>
            <a:off x="722313" y="2180035"/>
            <a:ext cx="7772400" cy="1125000"/>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25" name="Google Shape;25;p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228600" y="57150"/>
            <a:ext cx="8763000" cy="457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8" name="Google Shape;28;p5"/>
          <p:cNvSpPr txBox="1">
            <a:spLocks noGrp="1"/>
          </p:cNvSpPr>
          <p:nvPr>
            <p:ph type="body" idx="1"/>
          </p:nvPr>
        </p:nvSpPr>
        <p:spPr>
          <a:xfrm>
            <a:off x="228600" y="628650"/>
            <a:ext cx="4267200" cy="3966000"/>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81000" algn="l">
              <a:spcBef>
                <a:spcPts val="480"/>
              </a:spcBef>
              <a:spcAft>
                <a:spcPts val="0"/>
              </a:spcAft>
              <a:buClr>
                <a:schemeClr val="dk1"/>
              </a:buClr>
              <a:buSzPts val="2400"/>
              <a:buChar char="–"/>
              <a:defRPr sz="24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9" name="Google Shape;29;p5"/>
          <p:cNvSpPr txBox="1">
            <a:spLocks noGrp="1"/>
          </p:cNvSpPr>
          <p:nvPr>
            <p:ph type="body" idx="2"/>
          </p:nvPr>
        </p:nvSpPr>
        <p:spPr>
          <a:xfrm>
            <a:off x="4648200" y="628650"/>
            <a:ext cx="4343400" cy="3966000"/>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81000" algn="l">
              <a:spcBef>
                <a:spcPts val="480"/>
              </a:spcBef>
              <a:spcAft>
                <a:spcPts val="0"/>
              </a:spcAft>
              <a:buClr>
                <a:schemeClr val="dk1"/>
              </a:buClr>
              <a:buSzPts val="2400"/>
              <a:buChar char="–"/>
              <a:defRPr sz="24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0" name="Google Shape;30;p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31" name="Google Shape;31;p5"/>
          <p:cNvSpPr/>
          <p:nvPr/>
        </p:nvSpPr>
        <p:spPr>
          <a:xfrm>
            <a:off x="0" y="499847"/>
            <a:ext cx="9144000" cy="57000"/>
          </a:xfrm>
          <a:prstGeom prst="rect">
            <a:avLst/>
          </a:prstGeom>
          <a:solidFill>
            <a:srgbClr val="002863"/>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2"/>
        <p:cNvGrpSpPr/>
        <p:nvPr/>
      </p:nvGrpSpPr>
      <p:grpSpPr>
        <a:xfrm>
          <a:off x="0" y="0"/>
          <a:ext cx="0" cy="0"/>
          <a:chOff x="0" y="0"/>
          <a:chExt cx="0" cy="0"/>
        </a:xfrm>
      </p:grpSpPr>
      <p:sp>
        <p:nvSpPr>
          <p:cNvPr id="33" name="Google Shape;33;p6"/>
          <p:cNvSpPr txBox="1">
            <a:spLocks noGrp="1"/>
          </p:cNvSpPr>
          <p:nvPr>
            <p:ph type="body" idx="1"/>
          </p:nvPr>
        </p:nvSpPr>
        <p:spPr>
          <a:xfrm>
            <a:off x="457200" y="857250"/>
            <a:ext cx="4040100" cy="774000"/>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4" name="Google Shape;34;p6"/>
          <p:cNvSpPr txBox="1">
            <a:spLocks noGrp="1"/>
          </p:cNvSpPr>
          <p:nvPr>
            <p:ph type="body" idx="2"/>
          </p:nvPr>
        </p:nvSpPr>
        <p:spPr>
          <a:xfrm>
            <a:off x="457200" y="1631156"/>
            <a:ext cx="4040100" cy="2963400"/>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35" name="Google Shape;35;p6"/>
          <p:cNvSpPr txBox="1">
            <a:spLocks noGrp="1"/>
          </p:cNvSpPr>
          <p:nvPr>
            <p:ph type="body" idx="3"/>
          </p:nvPr>
        </p:nvSpPr>
        <p:spPr>
          <a:xfrm>
            <a:off x="4645025" y="857250"/>
            <a:ext cx="4041900" cy="774000"/>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6" name="Google Shape;36;p6"/>
          <p:cNvSpPr txBox="1">
            <a:spLocks noGrp="1"/>
          </p:cNvSpPr>
          <p:nvPr>
            <p:ph type="body" idx="4"/>
          </p:nvPr>
        </p:nvSpPr>
        <p:spPr>
          <a:xfrm>
            <a:off x="4645025" y="1631156"/>
            <a:ext cx="4041900" cy="2963400"/>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37" name="Google Shape;37;p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457200" y="0"/>
            <a:ext cx="8229600" cy="514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0" name="Google Shape;40;p7"/>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41" name="Google Shape;41;p7"/>
          <p:cNvSpPr/>
          <p:nvPr/>
        </p:nvSpPr>
        <p:spPr>
          <a:xfrm>
            <a:off x="0" y="499847"/>
            <a:ext cx="9144000" cy="57000"/>
          </a:xfrm>
          <a:prstGeom prst="rect">
            <a:avLst/>
          </a:prstGeom>
          <a:solidFill>
            <a:srgbClr val="002863"/>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2"/>
        <p:cNvGrpSpPr/>
        <p:nvPr/>
      </p:nvGrpSpPr>
      <p:grpSpPr>
        <a:xfrm>
          <a:off x="0" y="0"/>
          <a:ext cx="0" cy="0"/>
          <a:chOff x="0" y="0"/>
          <a:chExt cx="0" cy="0"/>
        </a:xfrm>
      </p:grpSpPr>
      <p:sp>
        <p:nvSpPr>
          <p:cNvPr id="43" name="Google Shape;43;p8"/>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457200" y="728663"/>
            <a:ext cx="3008400" cy="8715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6" name="Google Shape;46;p9"/>
          <p:cNvSpPr txBox="1">
            <a:spLocks noGrp="1"/>
          </p:cNvSpPr>
          <p:nvPr>
            <p:ph type="body" idx="1"/>
          </p:nvPr>
        </p:nvSpPr>
        <p:spPr>
          <a:xfrm>
            <a:off x="3575050" y="204788"/>
            <a:ext cx="5111700" cy="4389900"/>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47" name="Google Shape;47;p9"/>
          <p:cNvSpPr txBox="1">
            <a:spLocks noGrp="1"/>
          </p:cNvSpPr>
          <p:nvPr>
            <p:ph type="body" idx="2"/>
          </p:nvPr>
        </p:nvSpPr>
        <p:spPr>
          <a:xfrm>
            <a:off x="457200" y="1885950"/>
            <a:ext cx="3008400" cy="2708700"/>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48" name="Google Shape;48;p9"/>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1792288" y="3600450"/>
            <a:ext cx="5486400" cy="4251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1" name="Google Shape;51;p10"/>
          <p:cNvSpPr>
            <a:spLocks noGrp="1"/>
          </p:cNvSpPr>
          <p:nvPr>
            <p:ph type="pic" idx="2"/>
          </p:nvPr>
        </p:nvSpPr>
        <p:spPr>
          <a:xfrm>
            <a:off x="1792288" y="459581"/>
            <a:ext cx="5486400" cy="30861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Helvetica Neue"/>
                <a:ea typeface="Helvetica Neue"/>
                <a:cs typeface="Helvetica Neue"/>
                <a:sym typeface="Helvetica Neue"/>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Helvetica Neue"/>
                <a:ea typeface="Helvetica Neue"/>
                <a:cs typeface="Helvetica Neue"/>
                <a:sym typeface="Helvetica Neue"/>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Helvetica Neue"/>
                <a:ea typeface="Helvetica Neue"/>
                <a:cs typeface="Helvetica Neue"/>
                <a:sym typeface="Helvetica Neue"/>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Helvetica Neue"/>
                <a:ea typeface="Helvetica Neue"/>
                <a:cs typeface="Helvetica Neue"/>
                <a:sym typeface="Helvetica Neue"/>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Helvetica Neue"/>
                <a:ea typeface="Helvetica Neue"/>
                <a:cs typeface="Helvetica Neue"/>
                <a:sym typeface="Helvetica Neu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2" name="Google Shape;52;p10"/>
          <p:cNvSpPr txBox="1">
            <a:spLocks noGrp="1"/>
          </p:cNvSpPr>
          <p:nvPr>
            <p:ph type="body" idx="1"/>
          </p:nvPr>
        </p:nvSpPr>
        <p:spPr>
          <a:xfrm>
            <a:off x="1792288" y="4025503"/>
            <a:ext cx="5486400" cy="603600"/>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3" name="Google Shape;53;p10"/>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7150"/>
            <a:ext cx="8229600" cy="5142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200" b="0" i="0" u="none" strike="noStrike" cap="none">
                <a:solidFill>
                  <a:schemeClr val="dk1"/>
                </a:solidFill>
                <a:latin typeface="Helvetica Neue"/>
                <a:ea typeface="Helvetica Neue"/>
                <a:cs typeface="Helvetica Neue"/>
                <a:sym typeface="Helvetica Neue"/>
              </a:defRPr>
            </a:lvl1pPr>
            <a:lvl2pPr marR="0" lvl="1" algn="ctr" rtl="0">
              <a:spcBef>
                <a:spcPts val="0"/>
              </a:spcBef>
              <a:spcAft>
                <a:spcPts val="0"/>
              </a:spcAft>
              <a:buSzPts val="1400"/>
              <a:buNone/>
              <a:defRPr sz="3200" b="0" i="0" u="none" strike="noStrike" cap="none">
                <a:solidFill>
                  <a:schemeClr val="dk1"/>
                </a:solidFill>
                <a:latin typeface="Helvetica Neue"/>
                <a:ea typeface="Helvetica Neue"/>
                <a:cs typeface="Helvetica Neue"/>
                <a:sym typeface="Helvetica Neue"/>
              </a:defRPr>
            </a:lvl2pPr>
            <a:lvl3pPr marR="0" lvl="2" algn="ctr" rtl="0">
              <a:spcBef>
                <a:spcPts val="0"/>
              </a:spcBef>
              <a:spcAft>
                <a:spcPts val="0"/>
              </a:spcAft>
              <a:buSzPts val="1400"/>
              <a:buNone/>
              <a:defRPr sz="3200" b="0" i="0" u="none" strike="noStrike" cap="none">
                <a:solidFill>
                  <a:schemeClr val="dk1"/>
                </a:solidFill>
                <a:latin typeface="Helvetica Neue"/>
                <a:ea typeface="Helvetica Neue"/>
                <a:cs typeface="Helvetica Neue"/>
                <a:sym typeface="Helvetica Neue"/>
              </a:defRPr>
            </a:lvl3pPr>
            <a:lvl4pPr marR="0" lvl="3" algn="ctr" rtl="0">
              <a:spcBef>
                <a:spcPts val="0"/>
              </a:spcBef>
              <a:spcAft>
                <a:spcPts val="0"/>
              </a:spcAft>
              <a:buSzPts val="1400"/>
              <a:buNone/>
              <a:defRPr sz="3200" b="0" i="0" u="none" strike="noStrike" cap="none">
                <a:solidFill>
                  <a:schemeClr val="dk1"/>
                </a:solidFill>
                <a:latin typeface="Helvetica Neue"/>
                <a:ea typeface="Helvetica Neue"/>
                <a:cs typeface="Helvetica Neue"/>
                <a:sym typeface="Helvetica Neue"/>
              </a:defRPr>
            </a:lvl4pPr>
            <a:lvl5pPr marR="0" lvl="4" algn="ctr" rtl="0">
              <a:spcBef>
                <a:spcPts val="0"/>
              </a:spcBef>
              <a:spcAft>
                <a:spcPts val="0"/>
              </a:spcAft>
              <a:buSzPts val="1400"/>
              <a:buNone/>
              <a:defRPr sz="3200" b="0" i="0" u="none" strike="noStrike" cap="none">
                <a:solidFill>
                  <a:schemeClr val="dk1"/>
                </a:solidFill>
                <a:latin typeface="Helvetica Neue"/>
                <a:ea typeface="Helvetica Neue"/>
                <a:cs typeface="Helvetica Neue"/>
                <a:sym typeface="Helvetica Neue"/>
              </a:defRPr>
            </a:lvl5pPr>
            <a:lvl6pPr marR="0" lvl="5" algn="ctr" rtl="0">
              <a:spcBef>
                <a:spcPts val="0"/>
              </a:spcBef>
              <a:spcAft>
                <a:spcPts val="0"/>
              </a:spcAft>
              <a:buSzPts val="1400"/>
              <a:buNone/>
              <a:defRPr sz="3200" b="0" i="0" u="none" strike="noStrike" cap="none">
                <a:solidFill>
                  <a:schemeClr val="dk1"/>
                </a:solidFill>
                <a:latin typeface="Helvetica Neue"/>
                <a:ea typeface="Helvetica Neue"/>
                <a:cs typeface="Helvetica Neue"/>
                <a:sym typeface="Helvetica Neue"/>
              </a:defRPr>
            </a:lvl6pPr>
            <a:lvl7pPr marR="0" lvl="6" algn="ctr" rtl="0">
              <a:spcBef>
                <a:spcPts val="0"/>
              </a:spcBef>
              <a:spcAft>
                <a:spcPts val="0"/>
              </a:spcAft>
              <a:buSzPts val="1400"/>
              <a:buNone/>
              <a:defRPr sz="3200" b="0" i="0" u="none" strike="noStrike" cap="none">
                <a:solidFill>
                  <a:schemeClr val="dk1"/>
                </a:solidFill>
                <a:latin typeface="Helvetica Neue"/>
                <a:ea typeface="Helvetica Neue"/>
                <a:cs typeface="Helvetica Neue"/>
                <a:sym typeface="Helvetica Neue"/>
              </a:defRPr>
            </a:lvl7pPr>
            <a:lvl8pPr marR="0" lvl="7" algn="ctr" rtl="0">
              <a:spcBef>
                <a:spcPts val="0"/>
              </a:spcBef>
              <a:spcAft>
                <a:spcPts val="0"/>
              </a:spcAft>
              <a:buSzPts val="1400"/>
              <a:buNone/>
              <a:defRPr sz="3200" b="0" i="0" u="none" strike="noStrike" cap="none">
                <a:solidFill>
                  <a:schemeClr val="dk1"/>
                </a:solidFill>
                <a:latin typeface="Helvetica Neue"/>
                <a:ea typeface="Helvetica Neue"/>
                <a:cs typeface="Helvetica Neue"/>
                <a:sym typeface="Helvetica Neue"/>
              </a:defRPr>
            </a:lvl8pPr>
            <a:lvl9pPr marR="0" lvl="8" algn="ctr" rtl="0">
              <a:spcBef>
                <a:spcPts val="0"/>
              </a:spcBef>
              <a:spcAft>
                <a:spcPts val="0"/>
              </a:spcAft>
              <a:buSzPts val="1400"/>
              <a:buNone/>
              <a:defRPr sz="3200" b="0" i="0" u="none" strike="noStrike" cap="none">
                <a:solidFill>
                  <a:schemeClr val="dk1"/>
                </a:solidFill>
                <a:latin typeface="Helvetica Neue"/>
                <a:ea typeface="Helvetica Neue"/>
                <a:cs typeface="Helvetica Neue"/>
                <a:sym typeface="Helvetica Neue"/>
              </a:defRPr>
            </a:lvl9pPr>
          </a:lstStyle>
          <a:p>
            <a:endParaRPr/>
          </a:p>
        </p:txBody>
      </p:sp>
      <p:sp>
        <p:nvSpPr>
          <p:cNvPr id="7" name="Google Shape;7;p1"/>
          <p:cNvSpPr txBox="1">
            <a:spLocks noGrp="1"/>
          </p:cNvSpPr>
          <p:nvPr>
            <p:ph type="body" idx="1"/>
          </p:nvPr>
        </p:nvSpPr>
        <p:spPr>
          <a:xfrm>
            <a:off x="457200" y="628650"/>
            <a:ext cx="8229600" cy="3943200"/>
          </a:xfrm>
          <a:prstGeom prst="rect">
            <a:avLst/>
          </a:prstGeom>
          <a:noFill/>
          <a:ln>
            <a:noFill/>
          </a:ln>
        </p:spPr>
        <p:txBody>
          <a:bodyPr spcFirstLastPara="1" wrap="square" lIns="91425" tIns="45700" rIns="91425" bIns="45700" anchor="t" anchorCtr="0">
            <a:noAutofit/>
          </a:bodyPr>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Helvetica Neue"/>
                <a:ea typeface="Helvetica Neue"/>
                <a:cs typeface="Helvetica Neue"/>
                <a:sym typeface="Helvetica Neue"/>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Helvetica Neue"/>
                <a:ea typeface="Helvetica Neue"/>
                <a:cs typeface="Helvetica Neue"/>
                <a:sym typeface="Helvetica Neue"/>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Helvetica Neue"/>
                <a:ea typeface="Helvetica Neue"/>
                <a:cs typeface="Helvetica Neue"/>
                <a:sym typeface="Helvetica Neue"/>
              </a:defRPr>
            </a:lvl3pPr>
            <a:lvl4pPr marL="1828800" marR="0" lvl="3" indent="-381000" algn="l" rtl="0">
              <a:spcBef>
                <a:spcPts val="480"/>
              </a:spcBef>
              <a:spcAft>
                <a:spcPts val="0"/>
              </a:spcAft>
              <a:buClr>
                <a:schemeClr val="dk1"/>
              </a:buClr>
              <a:buSzPts val="2400"/>
              <a:buFont typeface="Arial"/>
              <a:buChar char="–"/>
              <a:defRPr sz="2400" b="0" i="0" u="none" strike="noStrike" cap="none">
                <a:solidFill>
                  <a:schemeClr val="dk1"/>
                </a:solidFill>
                <a:latin typeface="Helvetica Neue"/>
                <a:ea typeface="Helvetica Neue"/>
                <a:cs typeface="Helvetica Neue"/>
                <a:sym typeface="Helvetica Neue"/>
              </a:defRPr>
            </a:lvl4pPr>
            <a:lvl5pPr marL="2286000" marR="0" lvl="4" indent="-381000" algn="l" rtl="0">
              <a:spcBef>
                <a:spcPts val="480"/>
              </a:spcBef>
              <a:spcAft>
                <a:spcPts val="0"/>
              </a:spcAft>
              <a:buClr>
                <a:schemeClr val="dk1"/>
              </a:buClr>
              <a:buSzPts val="2400"/>
              <a:buFont typeface="Arial"/>
              <a:buChar char="»"/>
              <a:defRPr sz="2400" b="0" i="0" u="none" strike="noStrike" cap="none">
                <a:solidFill>
                  <a:schemeClr val="dk1"/>
                </a:solidFill>
                <a:latin typeface="Helvetica Neue"/>
                <a:ea typeface="Helvetica Neue"/>
                <a:cs typeface="Helvetica Neue"/>
                <a:sym typeface="Helvetica Neu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8" name="Google Shape;8;p1"/>
          <p:cNvGrpSpPr/>
          <p:nvPr/>
        </p:nvGrpSpPr>
        <p:grpSpPr>
          <a:xfrm>
            <a:off x="0" y="4621518"/>
            <a:ext cx="9144147" cy="521973"/>
            <a:chOff x="0" y="8112"/>
            <a:chExt cx="9144147" cy="695964"/>
          </a:xfrm>
        </p:grpSpPr>
        <p:sp>
          <p:nvSpPr>
            <p:cNvPr id="9" name="Google Shape;9;p1"/>
            <p:cNvSpPr/>
            <p:nvPr/>
          </p:nvSpPr>
          <p:spPr>
            <a:xfrm>
              <a:off x="0" y="36576"/>
              <a:ext cx="9144000" cy="667500"/>
            </a:xfrm>
            <a:prstGeom prst="rect">
              <a:avLst/>
            </a:prstGeom>
            <a:solidFill>
              <a:srgbClr val="002863"/>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 name="Google Shape;10;p1"/>
            <p:cNvSpPr txBox="1"/>
            <p:nvPr/>
          </p:nvSpPr>
          <p:spPr>
            <a:xfrm>
              <a:off x="5984247" y="146672"/>
              <a:ext cx="31599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b="1" i="1" u="none" strike="noStrike" cap="small">
                  <a:solidFill>
                    <a:schemeClr val="lt1"/>
                  </a:solidFill>
                  <a:latin typeface="Calibri"/>
                  <a:ea typeface="Calibri"/>
                  <a:cs typeface="Calibri"/>
                  <a:sym typeface="Calibri"/>
                </a:rPr>
                <a:t>Biomedical Engineering</a:t>
              </a:r>
              <a:endParaRPr sz="1800" b="1" i="1" cap="small">
                <a:solidFill>
                  <a:schemeClr val="lt1"/>
                </a:solidFill>
                <a:latin typeface="Calibri"/>
                <a:ea typeface="Calibri"/>
                <a:cs typeface="Calibri"/>
                <a:sym typeface="Calibri"/>
              </a:endParaRPr>
            </a:p>
          </p:txBody>
        </p:sp>
        <p:pic>
          <p:nvPicPr>
            <p:cNvPr id="11" name="Google Shape;11;p1" descr="M:\Publishing Templates\powerpoint slides\UD_circle1743_logo yellow.png"/>
            <p:cNvPicPr preferRelativeResize="0"/>
            <p:nvPr/>
          </p:nvPicPr>
          <p:blipFill rotWithShape="1">
            <a:blip r:embed="rId14">
              <a:alphaModFix/>
            </a:blip>
            <a:srcRect/>
            <a:stretch/>
          </p:blipFill>
          <p:spPr>
            <a:xfrm>
              <a:off x="108818" y="86625"/>
              <a:ext cx="565359" cy="559938"/>
            </a:xfrm>
            <a:prstGeom prst="rect">
              <a:avLst/>
            </a:prstGeom>
            <a:noFill/>
            <a:ln>
              <a:noFill/>
            </a:ln>
          </p:spPr>
        </p:pic>
        <p:pic>
          <p:nvPicPr>
            <p:cNvPr id="12" name="Google Shape;12;p1" descr="M:\Publishing Templates\powerpoint slides\UNIVERSITY of DELAWARE.tiff"/>
            <p:cNvPicPr preferRelativeResize="0"/>
            <p:nvPr/>
          </p:nvPicPr>
          <p:blipFill rotWithShape="1">
            <a:blip r:embed="rId15">
              <a:alphaModFix/>
            </a:blip>
            <a:srcRect/>
            <a:stretch/>
          </p:blipFill>
          <p:spPr>
            <a:xfrm>
              <a:off x="729382" y="219456"/>
              <a:ext cx="3195638" cy="305027"/>
            </a:xfrm>
            <a:prstGeom prst="rect">
              <a:avLst/>
            </a:prstGeom>
            <a:noFill/>
            <a:ln>
              <a:noFill/>
            </a:ln>
          </p:spPr>
        </p:pic>
        <p:sp>
          <p:nvSpPr>
            <p:cNvPr id="13" name="Google Shape;13;p1"/>
            <p:cNvSpPr/>
            <p:nvPr/>
          </p:nvSpPr>
          <p:spPr>
            <a:xfrm>
              <a:off x="0" y="8112"/>
              <a:ext cx="9144000" cy="36600"/>
            </a:xfrm>
            <a:prstGeom prst="rect">
              <a:avLst/>
            </a:prstGeom>
            <a:solidFill>
              <a:srgbClr val="FDDF0A"/>
            </a:solidFill>
            <a:ln>
              <a:noFill/>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7.xml"/><Relationship Id="rId7" Type="http://schemas.openxmlformats.org/officeDocument/2006/relationships/image" Target="../media/image7.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ctrTitle"/>
          </p:nvPr>
        </p:nvSpPr>
        <p:spPr>
          <a:xfrm>
            <a:off x="311700" y="914875"/>
            <a:ext cx="8520600" cy="11682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1100"/>
              <a:buFont typeface="Arial"/>
              <a:buNone/>
            </a:pPr>
            <a:r>
              <a:rPr lang="en" sz="3400" b="1">
                <a:latin typeface="Arial"/>
                <a:ea typeface="Arial"/>
                <a:cs typeface="Arial"/>
                <a:sym typeface="Arial"/>
              </a:rPr>
              <a:t>Assistive Paintbrush Device for Limited Dexterity Artists</a:t>
            </a:r>
            <a:endParaRPr sz="3400" b="1">
              <a:latin typeface="Arial"/>
              <a:ea typeface="Arial"/>
              <a:cs typeface="Arial"/>
              <a:sym typeface="Arial"/>
            </a:endParaRPr>
          </a:p>
        </p:txBody>
      </p:sp>
      <p:sp>
        <p:nvSpPr>
          <p:cNvPr id="71" name="Google Shape;71;p14"/>
          <p:cNvSpPr txBox="1">
            <a:spLocks noGrp="1"/>
          </p:cNvSpPr>
          <p:nvPr>
            <p:ph type="subTitle" idx="1"/>
          </p:nvPr>
        </p:nvSpPr>
        <p:spPr>
          <a:xfrm>
            <a:off x="311700" y="2354350"/>
            <a:ext cx="8520600" cy="1807200"/>
          </a:xfrm>
          <a:prstGeom prst="rect">
            <a:avLst/>
          </a:prstGeom>
        </p:spPr>
        <p:txBody>
          <a:bodyPr spcFirstLastPara="1" wrap="square" lIns="91425" tIns="45700" rIns="91425" bIns="45700" anchor="t" anchorCtr="0">
            <a:noAutofit/>
          </a:bodyPr>
          <a:lstStyle/>
          <a:p>
            <a:pPr marL="0" lvl="0" indent="0" algn="ctr" rtl="0">
              <a:spcBef>
                <a:spcPts val="560"/>
              </a:spcBef>
              <a:spcAft>
                <a:spcPts val="0"/>
              </a:spcAft>
              <a:buNone/>
            </a:pPr>
            <a:r>
              <a:rPr lang="en" sz="2400">
                <a:solidFill>
                  <a:srgbClr val="434343"/>
                </a:solidFill>
              </a:rPr>
              <a:t>Kylie Greulich, Kris Nair, and Violet Ullman</a:t>
            </a:r>
            <a:endParaRPr sz="2400">
              <a:solidFill>
                <a:srgbClr val="434343"/>
              </a:solidFill>
            </a:endParaRPr>
          </a:p>
          <a:p>
            <a:pPr marL="0" lvl="0" indent="0" algn="ctr" rtl="0">
              <a:spcBef>
                <a:spcPts val="560"/>
              </a:spcBef>
              <a:spcAft>
                <a:spcPts val="0"/>
              </a:spcAft>
              <a:buNone/>
            </a:pPr>
            <a:endParaRPr/>
          </a:p>
          <a:p>
            <a:pPr marL="0" lvl="0" indent="0" algn="ctr" rtl="0">
              <a:spcBef>
                <a:spcPts val="560"/>
              </a:spcBef>
              <a:spcAft>
                <a:spcPts val="0"/>
              </a:spcAft>
              <a:buNone/>
            </a:pPr>
            <a:r>
              <a:rPr lang="en" sz="1800">
                <a:solidFill>
                  <a:srgbClr val="999999"/>
                </a:solidFill>
              </a:rPr>
              <a:t>BMEG 360 Final Pitch</a:t>
            </a:r>
            <a:endParaRPr sz="1800">
              <a:solidFill>
                <a:srgbClr val="999999"/>
              </a:solidFill>
            </a:endParaRPr>
          </a:p>
          <a:p>
            <a:pPr marL="0" lvl="0" indent="0" algn="ctr" rtl="0">
              <a:spcBef>
                <a:spcPts val="560"/>
              </a:spcBef>
              <a:spcAft>
                <a:spcPts val="0"/>
              </a:spcAft>
              <a:buNone/>
            </a:pPr>
            <a:r>
              <a:rPr lang="en" sz="1800">
                <a:solidFill>
                  <a:srgbClr val="999999"/>
                </a:solidFill>
              </a:rPr>
              <a:t>May 21, 2020</a:t>
            </a:r>
            <a:endParaRPr sz="1800">
              <a:solidFill>
                <a:srgbClr val="999999"/>
              </a:solidFill>
            </a:endParaRPr>
          </a:p>
          <a:p>
            <a:pPr marL="0" lvl="0" indent="0" algn="ctr" rtl="0">
              <a:spcBef>
                <a:spcPts val="560"/>
              </a:spcBef>
              <a:spcAft>
                <a:spcPts val="0"/>
              </a:spcAft>
              <a:buNone/>
            </a:pPr>
            <a:endParaRPr/>
          </a:p>
        </p:txBody>
      </p:sp>
      <p:pic>
        <p:nvPicPr>
          <p:cNvPr id="2" name="307 Canterbury Dr">
            <a:hlinkClick r:id="" action="ppaction://media"/>
            <a:extLst>
              <a:ext uri="{FF2B5EF4-FFF2-40B4-BE49-F238E27FC236}">
                <a16:creationId xmlns:a16="http://schemas.microsoft.com/office/drawing/2014/main" id="{8AD673D5-F8F6-4C1E-A588-8B69C94D6E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09860" y="382322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000"/>
    </mc:Choice>
    <mc:Fallback>
      <p:transition spd="slow" advTm="1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idx="4294967295"/>
          </p:nvPr>
        </p:nvSpPr>
        <p:spPr>
          <a:xfrm>
            <a:off x="457200" y="6"/>
            <a:ext cx="8610600" cy="4572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 sz="2600" b="1"/>
              <a:t>Final Design</a:t>
            </a:r>
            <a:endParaRPr sz="2600" b="1"/>
          </a:p>
        </p:txBody>
      </p:sp>
      <p:sp>
        <p:nvSpPr>
          <p:cNvPr id="77" name="Google Shape;77;p15"/>
          <p:cNvSpPr txBox="1">
            <a:spLocks noGrp="1"/>
          </p:cNvSpPr>
          <p:nvPr>
            <p:ph type="body" idx="4294967295"/>
          </p:nvPr>
        </p:nvSpPr>
        <p:spPr>
          <a:xfrm>
            <a:off x="2286000" y="3260675"/>
            <a:ext cx="4572000" cy="1182600"/>
          </a:xfrm>
          <a:prstGeom prst="rect">
            <a:avLst/>
          </a:prstGeom>
        </p:spPr>
        <p:txBody>
          <a:bodyPr spcFirstLastPara="1" wrap="square" lIns="91425" tIns="45700" rIns="91425" bIns="45700" anchor="t" anchorCtr="0">
            <a:noAutofit/>
          </a:bodyPr>
          <a:lstStyle/>
          <a:p>
            <a:pPr marL="457200" lvl="0" indent="-330200" algn="l" rtl="0">
              <a:spcBef>
                <a:spcPts val="560"/>
              </a:spcBef>
              <a:spcAft>
                <a:spcPts val="0"/>
              </a:spcAft>
              <a:buSzPts val="1600"/>
              <a:buChar char="●"/>
            </a:pPr>
            <a:r>
              <a:rPr lang="en" sz="1600" dirty="0"/>
              <a:t>3 components</a:t>
            </a:r>
            <a:endParaRPr sz="1600" dirty="0"/>
          </a:p>
          <a:p>
            <a:pPr marL="914400" lvl="1" indent="-330200" algn="l" rtl="0">
              <a:spcBef>
                <a:spcPts val="0"/>
              </a:spcBef>
              <a:spcAft>
                <a:spcPts val="0"/>
              </a:spcAft>
              <a:buSzPts val="1600"/>
              <a:buChar char="○"/>
            </a:pPr>
            <a:r>
              <a:rPr lang="en" sz="1600" dirty="0"/>
              <a:t>Cross hand grip </a:t>
            </a:r>
            <a:endParaRPr sz="1600" dirty="0"/>
          </a:p>
          <a:p>
            <a:pPr marL="914400" lvl="1" indent="-330200" algn="l" rtl="0">
              <a:spcBef>
                <a:spcPts val="0"/>
              </a:spcBef>
              <a:spcAft>
                <a:spcPts val="0"/>
              </a:spcAft>
              <a:buSzPts val="1600"/>
              <a:buChar char="○"/>
            </a:pPr>
            <a:r>
              <a:rPr lang="en" sz="1600" dirty="0"/>
              <a:t>Ball and socket controlled by joystick </a:t>
            </a:r>
            <a:endParaRPr sz="1600" dirty="0"/>
          </a:p>
          <a:p>
            <a:pPr marL="914400" lvl="1" indent="-330200" algn="l" rtl="0">
              <a:spcBef>
                <a:spcPts val="0"/>
              </a:spcBef>
              <a:spcAft>
                <a:spcPts val="0"/>
              </a:spcAft>
              <a:buSzPts val="1600"/>
              <a:buChar char="○"/>
            </a:pPr>
            <a:r>
              <a:rPr lang="en" sz="1600" dirty="0"/>
              <a:t>Cylindrical brush holder </a:t>
            </a:r>
            <a:endParaRPr sz="1600" dirty="0"/>
          </a:p>
        </p:txBody>
      </p:sp>
      <p:pic>
        <p:nvPicPr>
          <p:cNvPr id="78" name="Google Shape;78;p15"/>
          <p:cNvPicPr preferRelativeResize="0"/>
          <p:nvPr/>
        </p:nvPicPr>
        <p:blipFill>
          <a:blip r:embed="rId5">
            <a:alphaModFix/>
          </a:blip>
          <a:stretch>
            <a:fillRect/>
          </a:stretch>
        </p:blipFill>
        <p:spPr>
          <a:xfrm>
            <a:off x="1701400" y="631400"/>
            <a:ext cx="3514325" cy="2534825"/>
          </a:xfrm>
          <a:prstGeom prst="rect">
            <a:avLst/>
          </a:prstGeom>
          <a:noFill/>
          <a:ln>
            <a:noFill/>
          </a:ln>
        </p:spPr>
      </p:pic>
      <p:pic>
        <p:nvPicPr>
          <p:cNvPr id="79" name="Google Shape;79;p15"/>
          <p:cNvPicPr preferRelativeResize="0"/>
          <p:nvPr/>
        </p:nvPicPr>
        <p:blipFill>
          <a:blip r:embed="rId6">
            <a:alphaModFix/>
          </a:blip>
          <a:stretch>
            <a:fillRect/>
          </a:stretch>
        </p:blipFill>
        <p:spPr>
          <a:xfrm>
            <a:off x="5453575" y="961479"/>
            <a:ext cx="1599500" cy="1874675"/>
          </a:xfrm>
          <a:prstGeom prst="rect">
            <a:avLst/>
          </a:prstGeom>
          <a:noFill/>
          <a:ln>
            <a:noFill/>
          </a:ln>
        </p:spPr>
      </p:pic>
      <p:pic>
        <p:nvPicPr>
          <p:cNvPr id="2" name="307 Canterbury Dr 2">
            <a:hlinkClick r:id="" action="ppaction://media"/>
            <a:extLst>
              <a:ext uri="{FF2B5EF4-FFF2-40B4-BE49-F238E27FC236}">
                <a16:creationId xmlns:a16="http://schemas.microsoft.com/office/drawing/2014/main" id="{668D8E94-EC01-43F7-8EA2-F1F2486A0A4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26819" y="3811081"/>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1000"/>
    </mc:Choice>
    <mc:Fallback>
      <p:transition spd="slow" advTm="5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8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idx="4294967295"/>
          </p:nvPr>
        </p:nvSpPr>
        <p:spPr>
          <a:xfrm>
            <a:off x="304800" y="28431"/>
            <a:ext cx="8610600" cy="4572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 sz="2600" b="1"/>
              <a:t>Cylindrical Brush Holder</a:t>
            </a:r>
            <a:endParaRPr sz="2600" b="1"/>
          </a:p>
        </p:txBody>
      </p:sp>
      <p:sp>
        <p:nvSpPr>
          <p:cNvPr id="85" name="Google Shape;85;p16"/>
          <p:cNvSpPr txBox="1">
            <a:spLocks noGrp="1"/>
          </p:cNvSpPr>
          <p:nvPr>
            <p:ph type="body" idx="4294967295"/>
          </p:nvPr>
        </p:nvSpPr>
        <p:spPr>
          <a:xfrm>
            <a:off x="304800" y="571500"/>
            <a:ext cx="8610600" cy="1844700"/>
          </a:xfrm>
          <a:prstGeom prst="rect">
            <a:avLst/>
          </a:prstGeom>
        </p:spPr>
        <p:txBody>
          <a:bodyPr spcFirstLastPara="1" wrap="square" lIns="91425" tIns="45700" rIns="91425" bIns="45700" anchor="t" anchorCtr="0">
            <a:noAutofit/>
          </a:bodyPr>
          <a:lstStyle/>
          <a:p>
            <a:pPr marL="457200" lvl="0" indent="-368300" algn="l" rtl="0">
              <a:spcBef>
                <a:spcPts val="560"/>
              </a:spcBef>
              <a:spcAft>
                <a:spcPts val="0"/>
              </a:spcAft>
              <a:buSzPts val="2200"/>
              <a:buChar char="●"/>
            </a:pPr>
            <a:r>
              <a:rPr lang="en" sz="2500"/>
              <a:t>User inserts brush into holder and pushes button to lock into place</a:t>
            </a:r>
            <a:endParaRPr sz="2500"/>
          </a:p>
          <a:p>
            <a:pPr marL="457200" lvl="0" indent="-368300" algn="l" rtl="0">
              <a:spcBef>
                <a:spcPts val="0"/>
              </a:spcBef>
              <a:spcAft>
                <a:spcPts val="0"/>
              </a:spcAft>
              <a:buSzPts val="2200"/>
              <a:buChar char="●"/>
            </a:pPr>
            <a:r>
              <a:rPr lang="en" sz="2500"/>
              <a:t>Button latches brush against extrusion in holder</a:t>
            </a:r>
            <a:endParaRPr sz="2500"/>
          </a:p>
          <a:p>
            <a:pPr marL="457200" lvl="0" indent="-368300" algn="l" rtl="0">
              <a:spcBef>
                <a:spcPts val="0"/>
              </a:spcBef>
              <a:spcAft>
                <a:spcPts val="0"/>
              </a:spcAft>
              <a:buSzPts val="2200"/>
              <a:buChar char="●"/>
            </a:pPr>
            <a:r>
              <a:rPr lang="en" sz="2500"/>
              <a:t>Increases user independence</a:t>
            </a:r>
            <a:endParaRPr sz="2500"/>
          </a:p>
        </p:txBody>
      </p:sp>
      <p:pic>
        <p:nvPicPr>
          <p:cNvPr id="86" name="Google Shape;86;p16"/>
          <p:cNvPicPr preferRelativeResize="0"/>
          <p:nvPr/>
        </p:nvPicPr>
        <p:blipFill>
          <a:blip r:embed="rId5">
            <a:alphaModFix/>
          </a:blip>
          <a:stretch>
            <a:fillRect/>
          </a:stretch>
        </p:blipFill>
        <p:spPr>
          <a:xfrm>
            <a:off x="2585175" y="2502075"/>
            <a:ext cx="4399525" cy="1671250"/>
          </a:xfrm>
          <a:prstGeom prst="rect">
            <a:avLst/>
          </a:prstGeom>
          <a:noFill/>
          <a:ln>
            <a:noFill/>
          </a:ln>
        </p:spPr>
      </p:pic>
      <p:pic>
        <p:nvPicPr>
          <p:cNvPr id="2" name="Cylindr">
            <a:hlinkClick r:id="" action="ppaction://media"/>
            <a:extLst>
              <a:ext uri="{FF2B5EF4-FFF2-40B4-BE49-F238E27FC236}">
                <a16:creationId xmlns:a16="http://schemas.microsoft.com/office/drawing/2014/main" id="{0E77B4EF-E1DB-4851-B4FD-1F699E07E6E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094921" y="386852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000"/>
    </mc:Choice>
    <mc:Fallback>
      <p:transition spd="slow" advTm="2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32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idx="4294967295"/>
          </p:nvPr>
        </p:nvSpPr>
        <p:spPr>
          <a:xfrm>
            <a:off x="304800" y="28431"/>
            <a:ext cx="8610600" cy="4572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 sz="2600" b="1"/>
              <a:t>Joystick Control of Ball-and-Socket </a:t>
            </a:r>
            <a:endParaRPr sz="2600" b="1"/>
          </a:p>
        </p:txBody>
      </p:sp>
      <p:sp>
        <p:nvSpPr>
          <p:cNvPr id="92" name="Google Shape;92;p17"/>
          <p:cNvSpPr txBox="1">
            <a:spLocks noGrp="1"/>
          </p:cNvSpPr>
          <p:nvPr>
            <p:ph type="body" idx="4294967295"/>
          </p:nvPr>
        </p:nvSpPr>
        <p:spPr>
          <a:xfrm>
            <a:off x="304800" y="571500"/>
            <a:ext cx="8610600" cy="4057800"/>
          </a:xfrm>
          <a:prstGeom prst="rect">
            <a:avLst/>
          </a:prstGeom>
        </p:spPr>
        <p:txBody>
          <a:bodyPr spcFirstLastPara="1" wrap="square" lIns="91425" tIns="45700" rIns="91425" bIns="45700" anchor="t" anchorCtr="0">
            <a:noAutofit/>
          </a:bodyPr>
          <a:lstStyle/>
          <a:p>
            <a:pPr marL="457200" lvl="0" indent="-368300" algn="l" rtl="0">
              <a:spcBef>
                <a:spcPts val="560"/>
              </a:spcBef>
              <a:spcAft>
                <a:spcPts val="0"/>
              </a:spcAft>
              <a:buSzPts val="2200"/>
              <a:buChar char="●"/>
            </a:pPr>
            <a:r>
              <a:rPr lang="en" sz="2400"/>
              <a:t>Joystick controls 2 servo-motors located in the ball and socket</a:t>
            </a:r>
            <a:endParaRPr sz="2400"/>
          </a:p>
          <a:p>
            <a:pPr marL="457200" lvl="0" indent="-368300" algn="l" rtl="0">
              <a:spcBef>
                <a:spcPts val="0"/>
              </a:spcBef>
              <a:spcAft>
                <a:spcPts val="0"/>
              </a:spcAft>
              <a:buSzPts val="2200"/>
              <a:buChar char="●"/>
            </a:pPr>
            <a:r>
              <a:rPr lang="en" sz="2400"/>
              <a:t>Allows for 180° translation in each the x and y dimensions, increasing adjustability</a:t>
            </a:r>
            <a:endParaRPr sz="2400"/>
          </a:p>
        </p:txBody>
      </p:sp>
      <p:pic>
        <p:nvPicPr>
          <p:cNvPr id="93" name="Google Shape;93;p17"/>
          <p:cNvPicPr preferRelativeResize="0"/>
          <p:nvPr/>
        </p:nvPicPr>
        <p:blipFill>
          <a:blip r:embed="rId5">
            <a:alphaModFix/>
          </a:blip>
          <a:stretch>
            <a:fillRect/>
          </a:stretch>
        </p:blipFill>
        <p:spPr>
          <a:xfrm>
            <a:off x="4859213" y="2468251"/>
            <a:ext cx="1495475" cy="1614350"/>
          </a:xfrm>
          <a:prstGeom prst="rect">
            <a:avLst/>
          </a:prstGeom>
          <a:noFill/>
          <a:ln>
            <a:noFill/>
          </a:ln>
        </p:spPr>
      </p:pic>
      <p:pic>
        <p:nvPicPr>
          <p:cNvPr id="94" name="Google Shape;94;p17"/>
          <p:cNvPicPr preferRelativeResize="0"/>
          <p:nvPr/>
        </p:nvPicPr>
        <p:blipFill>
          <a:blip r:embed="rId6">
            <a:alphaModFix/>
          </a:blip>
          <a:stretch>
            <a:fillRect/>
          </a:stretch>
        </p:blipFill>
        <p:spPr>
          <a:xfrm>
            <a:off x="2178575" y="2571750"/>
            <a:ext cx="1782350" cy="1407350"/>
          </a:xfrm>
          <a:prstGeom prst="rect">
            <a:avLst/>
          </a:prstGeom>
          <a:noFill/>
          <a:ln>
            <a:noFill/>
          </a:ln>
        </p:spPr>
      </p:pic>
      <p:sp>
        <p:nvSpPr>
          <p:cNvPr id="95" name="Google Shape;95;p17"/>
          <p:cNvSpPr txBox="1">
            <a:spLocks noGrp="1"/>
          </p:cNvSpPr>
          <p:nvPr>
            <p:ph type="body" idx="4294967295"/>
          </p:nvPr>
        </p:nvSpPr>
        <p:spPr>
          <a:xfrm>
            <a:off x="2153550" y="3979100"/>
            <a:ext cx="1832400" cy="574500"/>
          </a:xfrm>
          <a:prstGeom prst="rect">
            <a:avLst/>
          </a:prstGeom>
        </p:spPr>
        <p:txBody>
          <a:bodyPr spcFirstLastPara="1" wrap="square" lIns="91425" tIns="45700" rIns="91425" bIns="45700" anchor="t" anchorCtr="0">
            <a:noAutofit/>
          </a:bodyPr>
          <a:lstStyle/>
          <a:p>
            <a:pPr marL="0" lvl="0" indent="0" algn="ctr" rtl="0">
              <a:spcBef>
                <a:spcPts val="560"/>
              </a:spcBef>
              <a:spcAft>
                <a:spcPts val="0"/>
              </a:spcAft>
              <a:buNone/>
            </a:pPr>
            <a:r>
              <a:rPr lang="en" sz="1600" dirty="0"/>
              <a:t>Ball and Socket</a:t>
            </a:r>
            <a:endParaRPr sz="1600" dirty="0"/>
          </a:p>
        </p:txBody>
      </p:sp>
      <p:sp>
        <p:nvSpPr>
          <p:cNvPr id="96" name="Google Shape;96;p17"/>
          <p:cNvSpPr txBox="1">
            <a:spLocks noGrp="1"/>
          </p:cNvSpPr>
          <p:nvPr>
            <p:ph type="body" idx="4294967295"/>
          </p:nvPr>
        </p:nvSpPr>
        <p:spPr>
          <a:xfrm>
            <a:off x="4690738" y="3979100"/>
            <a:ext cx="1832400" cy="574500"/>
          </a:xfrm>
          <a:prstGeom prst="rect">
            <a:avLst/>
          </a:prstGeom>
        </p:spPr>
        <p:txBody>
          <a:bodyPr spcFirstLastPara="1" wrap="square" lIns="91425" tIns="45700" rIns="91425" bIns="45700" anchor="t" anchorCtr="0">
            <a:noAutofit/>
          </a:bodyPr>
          <a:lstStyle/>
          <a:p>
            <a:pPr marL="0" lvl="0" indent="0" algn="ctr" rtl="0">
              <a:spcBef>
                <a:spcPts val="0"/>
              </a:spcBef>
              <a:spcAft>
                <a:spcPts val="0"/>
              </a:spcAft>
              <a:buNone/>
            </a:pPr>
            <a:r>
              <a:rPr lang="en" sz="1600"/>
              <a:t>Inside of Ball</a:t>
            </a:r>
            <a:endParaRPr sz="1600"/>
          </a:p>
          <a:p>
            <a:pPr marL="0" lvl="0" indent="0" algn="ctr" rtl="0">
              <a:spcBef>
                <a:spcPts val="0"/>
              </a:spcBef>
              <a:spcAft>
                <a:spcPts val="0"/>
              </a:spcAft>
              <a:buNone/>
            </a:pPr>
            <a:r>
              <a:rPr lang="en" sz="1600"/>
              <a:t>with axes</a:t>
            </a:r>
            <a:endParaRPr sz="1600"/>
          </a:p>
        </p:txBody>
      </p:sp>
      <p:pic>
        <p:nvPicPr>
          <p:cNvPr id="2" name="ball-and-socket">
            <a:hlinkClick r:id="" action="ppaction://media"/>
            <a:extLst>
              <a:ext uri="{FF2B5EF4-FFF2-40B4-BE49-F238E27FC236}">
                <a16:creationId xmlns:a16="http://schemas.microsoft.com/office/drawing/2014/main" id="{57868ECA-0ED2-4645-97D3-A95AEF7B3FB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235563" y="3777801"/>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000"/>
    </mc:Choice>
    <mc:Fallback>
      <p:transition spd="slow" advTm="3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5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title" idx="4294967295"/>
          </p:nvPr>
        </p:nvSpPr>
        <p:spPr>
          <a:xfrm>
            <a:off x="304800" y="28431"/>
            <a:ext cx="8610600" cy="4572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 sz="2600" b="1"/>
              <a:t>Verification and Validation</a:t>
            </a:r>
            <a:endParaRPr sz="2600" b="1"/>
          </a:p>
        </p:txBody>
      </p:sp>
      <p:sp>
        <p:nvSpPr>
          <p:cNvPr id="102" name="Google Shape;102;p18"/>
          <p:cNvSpPr txBox="1">
            <a:spLocks noGrp="1"/>
          </p:cNvSpPr>
          <p:nvPr>
            <p:ph type="body" idx="4294967295"/>
          </p:nvPr>
        </p:nvSpPr>
        <p:spPr>
          <a:xfrm>
            <a:off x="304800" y="452363"/>
            <a:ext cx="8610600" cy="1094700"/>
          </a:xfrm>
          <a:prstGeom prst="rect">
            <a:avLst/>
          </a:prstGeom>
        </p:spPr>
        <p:txBody>
          <a:bodyPr spcFirstLastPara="1" wrap="square" lIns="91425" tIns="45700" rIns="91425" bIns="45700" anchor="t" anchorCtr="0">
            <a:noAutofit/>
          </a:bodyPr>
          <a:lstStyle/>
          <a:p>
            <a:pPr marL="457200" lvl="0" indent="-368300" algn="l" rtl="0">
              <a:spcBef>
                <a:spcPts val="560"/>
              </a:spcBef>
              <a:spcAft>
                <a:spcPts val="0"/>
              </a:spcAft>
              <a:buSzPts val="2200"/>
              <a:buChar char="●"/>
            </a:pPr>
            <a:r>
              <a:rPr lang="en" sz="2200"/>
              <a:t>Different testing methods</a:t>
            </a:r>
            <a:endParaRPr sz="2200"/>
          </a:p>
          <a:p>
            <a:pPr marL="914400" lvl="1" indent="-368300" algn="l" rtl="0">
              <a:spcBef>
                <a:spcPts val="0"/>
              </a:spcBef>
              <a:spcAft>
                <a:spcPts val="0"/>
              </a:spcAft>
              <a:buSzPts val="2200"/>
              <a:buChar char="○"/>
            </a:pPr>
            <a:r>
              <a:rPr lang="en" sz="2200"/>
              <a:t>System level, component level, material analysis</a:t>
            </a:r>
            <a:endParaRPr sz="2200"/>
          </a:p>
          <a:p>
            <a:pPr marL="0" lvl="0" indent="0" algn="l" rtl="0">
              <a:spcBef>
                <a:spcPts val="560"/>
              </a:spcBef>
              <a:spcAft>
                <a:spcPts val="0"/>
              </a:spcAft>
              <a:buNone/>
            </a:pPr>
            <a:endParaRPr/>
          </a:p>
        </p:txBody>
      </p:sp>
      <p:graphicFrame>
        <p:nvGraphicFramePr>
          <p:cNvPr id="103" name="Google Shape;103;p18"/>
          <p:cNvGraphicFramePr/>
          <p:nvPr/>
        </p:nvGraphicFramePr>
        <p:xfrm>
          <a:off x="304800" y="2388600"/>
          <a:ext cx="3979675" cy="1088110"/>
        </p:xfrm>
        <a:graphic>
          <a:graphicData uri="http://schemas.openxmlformats.org/drawingml/2006/table">
            <a:tbl>
              <a:tblPr>
                <a:noFill/>
                <a:tableStyleId>{55D9D308-AC7B-4593-BCAB-06BBDAD8CD1E}</a:tableStyleId>
              </a:tblPr>
              <a:tblGrid>
                <a:gridCol w="805325">
                  <a:extLst>
                    <a:ext uri="{9D8B030D-6E8A-4147-A177-3AD203B41FA5}">
                      <a16:colId xmlns:a16="http://schemas.microsoft.com/office/drawing/2014/main" val="20000"/>
                    </a:ext>
                  </a:extLst>
                </a:gridCol>
                <a:gridCol w="1555475">
                  <a:extLst>
                    <a:ext uri="{9D8B030D-6E8A-4147-A177-3AD203B41FA5}">
                      <a16:colId xmlns:a16="http://schemas.microsoft.com/office/drawing/2014/main" val="20001"/>
                    </a:ext>
                  </a:extLst>
                </a:gridCol>
                <a:gridCol w="1618875">
                  <a:extLst>
                    <a:ext uri="{9D8B030D-6E8A-4147-A177-3AD203B41FA5}">
                      <a16:colId xmlns:a16="http://schemas.microsoft.com/office/drawing/2014/main" val="20002"/>
                    </a:ext>
                  </a:extLst>
                </a:gridCol>
              </a:tblGrid>
              <a:tr h="0">
                <a:tc>
                  <a:txBody>
                    <a:bodyPr/>
                    <a:lstStyle/>
                    <a:p>
                      <a:pPr marL="0" lvl="0" indent="0" algn="ctr" rtl="0">
                        <a:spcBef>
                          <a:spcPts val="0"/>
                        </a:spcBef>
                        <a:spcAft>
                          <a:spcPts val="200"/>
                        </a:spcAft>
                        <a:buNone/>
                      </a:pPr>
                      <a:r>
                        <a:rPr lang="en" b="1"/>
                        <a:t>Priority</a:t>
                      </a:r>
                      <a:endParaRPr b="1"/>
                    </a:p>
                  </a:txBody>
                  <a:tcPr marL="0" marR="0" marT="18275" marB="18275">
                    <a:solidFill>
                      <a:srgbClr val="CCCCCC"/>
                    </a:solidFill>
                  </a:tcPr>
                </a:tc>
                <a:tc>
                  <a:txBody>
                    <a:bodyPr/>
                    <a:lstStyle/>
                    <a:p>
                      <a:pPr marL="0" lvl="0" indent="0" algn="ctr" rtl="0">
                        <a:spcBef>
                          <a:spcPts val="0"/>
                        </a:spcBef>
                        <a:spcAft>
                          <a:spcPts val="200"/>
                        </a:spcAft>
                        <a:buNone/>
                      </a:pPr>
                      <a:r>
                        <a:rPr lang="en" b="1"/>
                        <a:t>Constraint</a:t>
                      </a:r>
                      <a:endParaRPr b="1"/>
                    </a:p>
                  </a:txBody>
                  <a:tcPr marL="0" marR="0" marT="18275" marB="18275">
                    <a:solidFill>
                      <a:srgbClr val="CCCCCC"/>
                    </a:solidFill>
                  </a:tcPr>
                </a:tc>
                <a:tc>
                  <a:txBody>
                    <a:bodyPr/>
                    <a:lstStyle/>
                    <a:p>
                      <a:pPr marL="0" lvl="0" indent="0" algn="ctr" rtl="0">
                        <a:spcBef>
                          <a:spcPts val="0"/>
                        </a:spcBef>
                        <a:spcAft>
                          <a:spcPts val="200"/>
                        </a:spcAft>
                        <a:buNone/>
                      </a:pPr>
                      <a:r>
                        <a:rPr lang="en" b="1"/>
                        <a:t>Pass/Fail</a:t>
                      </a:r>
                      <a:endParaRPr b="1"/>
                    </a:p>
                  </a:txBody>
                  <a:tcPr marL="0" marR="0" marT="18275" marB="18275">
                    <a:solidFill>
                      <a:srgbClr val="CCCCCC"/>
                    </a:solidFill>
                  </a:tcPr>
                </a:tc>
                <a:extLst>
                  <a:ext uri="{0D108BD9-81ED-4DB2-BD59-A6C34878D82A}">
                    <a16:rowId xmlns:a16="http://schemas.microsoft.com/office/drawing/2014/main" val="10000"/>
                  </a:ext>
                </a:extLst>
              </a:tr>
              <a:tr h="279400">
                <a:tc>
                  <a:txBody>
                    <a:bodyPr/>
                    <a:lstStyle/>
                    <a:p>
                      <a:pPr marL="0" lvl="0" indent="0" algn="ctr" rtl="0">
                        <a:spcBef>
                          <a:spcPts val="0"/>
                        </a:spcBef>
                        <a:spcAft>
                          <a:spcPts val="200"/>
                        </a:spcAft>
                        <a:buNone/>
                      </a:pPr>
                      <a:r>
                        <a:rPr lang="en"/>
                        <a:t>Need</a:t>
                      </a:r>
                      <a:endParaRPr/>
                    </a:p>
                  </a:txBody>
                  <a:tcPr marL="0" marR="0" marT="18275" marB="18275"/>
                </a:tc>
                <a:tc>
                  <a:txBody>
                    <a:bodyPr/>
                    <a:lstStyle/>
                    <a:p>
                      <a:pPr marL="0" lvl="0" indent="0" algn="ctr" rtl="0">
                        <a:spcBef>
                          <a:spcPts val="0"/>
                        </a:spcBef>
                        <a:spcAft>
                          <a:spcPts val="200"/>
                        </a:spcAft>
                        <a:buNone/>
                      </a:pPr>
                      <a:r>
                        <a:rPr lang="en"/>
                        <a:t>Safety</a:t>
                      </a:r>
                      <a:endParaRPr/>
                    </a:p>
                  </a:txBody>
                  <a:tcPr marL="0" marR="0" marT="18275" marB="18275"/>
                </a:tc>
                <a:tc>
                  <a:txBody>
                    <a:bodyPr/>
                    <a:lstStyle/>
                    <a:p>
                      <a:pPr marL="0" lvl="0" indent="0" algn="ctr" rtl="0">
                        <a:spcBef>
                          <a:spcPts val="0"/>
                        </a:spcBef>
                        <a:spcAft>
                          <a:spcPts val="0"/>
                        </a:spcAft>
                        <a:buNone/>
                      </a:pPr>
                      <a:r>
                        <a:rPr lang="en"/>
                        <a:t>Predicted Pass</a:t>
                      </a:r>
                      <a:endParaRPr/>
                    </a:p>
                  </a:txBody>
                  <a:tcPr marL="0" marR="0" marT="18275" marB="18275">
                    <a:solidFill>
                      <a:srgbClr val="FFFF62"/>
                    </a:solidFill>
                  </a:tcPr>
                </a:tc>
                <a:extLst>
                  <a:ext uri="{0D108BD9-81ED-4DB2-BD59-A6C34878D82A}">
                    <a16:rowId xmlns:a16="http://schemas.microsoft.com/office/drawing/2014/main" val="10001"/>
                  </a:ext>
                </a:extLst>
              </a:tr>
              <a:tr h="279400">
                <a:tc>
                  <a:txBody>
                    <a:bodyPr/>
                    <a:lstStyle/>
                    <a:p>
                      <a:pPr marL="0" lvl="0" indent="0" algn="ctr" rtl="0">
                        <a:spcBef>
                          <a:spcPts val="0"/>
                        </a:spcBef>
                        <a:spcAft>
                          <a:spcPts val="200"/>
                        </a:spcAft>
                        <a:buNone/>
                      </a:pPr>
                      <a:r>
                        <a:rPr lang="en"/>
                        <a:t>Need</a:t>
                      </a:r>
                      <a:endParaRPr/>
                    </a:p>
                  </a:txBody>
                  <a:tcPr marL="0" marR="0" marT="18275" marB="18275"/>
                </a:tc>
                <a:tc>
                  <a:txBody>
                    <a:bodyPr/>
                    <a:lstStyle/>
                    <a:p>
                      <a:pPr marL="0" lvl="0" indent="0" algn="ctr" rtl="0">
                        <a:spcBef>
                          <a:spcPts val="0"/>
                        </a:spcBef>
                        <a:spcAft>
                          <a:spcPts val="200"/>
                        </a:spcAft>
                        <a:buNone/>
                      </a:pPr>
                      <a:r>
                        <a:rPr lang="en"/>
                        <a:t>Compatibility </a:t>
                      </a:r>
                      <a:endParaRPr/>
                    </a:p>
                  </a:txBody>
                  <a:tcPr marL="0" marR="0" marT="18275" marB="18275"/>
                </a:tc>
                <a:tc>
                  <a:txBody>
                    <a:bodyPr/>
                    <a:lstStyle/>
                    <a:p>
                      <a:pPr marL="0" lvl="0" indent="0" algn="ctr" rtl="0">
                        <a:spcBef>
                          <a:spcPts val="0"/>
                        </a:spcBef>
                        <a:spcAft>
                          <a:spcPts val="200"/>
                        </a:spcAft>
                        <a:buNone/>
                      </a:pPr>
                      <a:r>
                        <a:rPr lang="en"/>
                        <a:t>Predicted Pass</a:t>
                      </a:r>
                      <a:endParaRPr/>
                    </a:p>
                  </a:txBody>
                  <a:tcPr marL="0" marR="0" marT="18275" marB="18275">
                    <a:solidFill>
                      <a:srgbClr val="FFFF62"/>
                    </a:solidFill>
                  </a:tcPr>
                </a:tc>
                <a:extLst>
                  <a:ext uri="{0D108BD9-81ED-4DB2-BD59-A6C34878D82A}">
                    <a16:rowId xmlns:a16="http://schemas.microsoft.com/office/drawing/2014/main" val="10002"/>
                  </a:ext>
                </a:extLst>
              </a:tr>
              <a:tr h="279400">
                <a:tc>
                  <a:txBody>
                    <a:bodyPr/>
                    <a:lstStyle/>
                    <a:p>
                      <a:pPr marL="0" lvl="0" indent="0" algn="ctr" rtl="0">
                        <a:spcBef>
                          <a:spcPts val="0"/>
                        </a:spcBef>
                        <a:spcAft>
                          <a:spcPts val="200"/>
                        </a:spcAft>
                        <a:buNone/>
                      </a:pPr>
                      <a:r>
                        <a:rPr lang="en"/>
                        <a:t>Need</a:t>
                      </a:r>
                      <a:endParaRPr/>
                    </a:p>
                  </a:txBody>
                  <a:tcPr marL="0" marR="0" marT="18275" marB="18275"/>
                </a:tc>
                <a:tc>
                  <a:txBody>
                    <a:bodyPr/>
                    <a:lstStyle/>
                    <a:p>
                      <a:pPr marL="0" lvl="0" indent="0" algn="ctr" rtl="0">
                        <a:spcBef>
                          <a:spcPts val="0"/>
                        </a:spcBef>
                        <a:spcAft>
                          <a:spcPts val="200"/>
                        </a:spcAft>
                        <a:buNone/>
                      </a:pPr>
                      <a:r>
                        <a:rPr lang="en"/>
                        <a:t>Adjustability </a:t>
                      </a:r>
                      <a:endParaRPr/>
                    </a:p>
                  </a:txBody>
                  <a:tcPr marL="0" marR="0" marT="18275" marB="18275"/>
                </a:tc>
                <a:tc>
                  <a:txBody>
                    <a:bodyPr/>
                    <a:lstStyle/>
                    <a:p>
                      <a:pPr marL="0" lvl="0" indent="0" algn="ctr" rtl="0">
                        <a:spcBef>
                          <a:spcPts val="0"/>
                        </a:spcBef>
                        <a:spcAft>
                          <a:spcPts val="200"/>
                        </a:spcAft>
                        <a:buNone/>
                      </a:pPr>
                      <a:r>
                        <a:rPr lang="en" dirty="0"/>
                        <a:t>Predicted Pass</a:t>
                      </a:r>
                      <a:endParaRPr dirty="0"/>
                    </a:p>
                  </a:txBody>
                  <a:tcPr marL="0" marR="0" marT="18275" marB="18275">
                    <a:solidFill>
                      <a:srgbClr val="FFFF62"/>
                    </a:solidFill>
                  </a:tcPr>
                </a:tc>
                <a:extLst>
                  <a:ext uri="{0D108BD9-81ED-4DB2-BD59-A6C34878D82A}">
                    <a16:rowId xmlns:a16="http://schemas.microsoft.com/office/drawing/2014/main" val="10003"/>
                  </a:ext>
                </a:extLst>
              </a:tr>
            </a:tbl>
          </a:graphicData>
        </a:graphic>
      </p:graphicFrame>
      <p:graphicFrame>
        <p:nvGraphicFramePr>
          <p:cNvPr id="104" name="Google Shape;104;p18"/>
          <p:cNvGraphicFramePr/>
          <p:nvPr/>
        </p:nvGraphicFramePr>
        <p:xfrm>
          <a:off x="4819275" y="1394675"/>
          <a:ext cx="4003450" cy="2907860"/>
        </p:xfrm>
        <a:graphic>
          <a:graphicData uri="http://schemas.openxmlformats.org/drawingml/2006/table">
            <a:tbl>
              <a:tblPr>
                <a:noFill/>
                <a:tableStyleId>{55D9D308-AC7B-4593-BCAB-06BBDAD8CD1E}</a:tableStyleId>
              </a:tblPr>
              <a:tblGrid>
                <a:gridCol w="811600">
                  <a:extLst>
                    <a:ext uri="{9D8B030D-6E8A-4147-A177-3AD203B41FA5}">
                      <a16:colId xmlns:a16="http://schemas.microsoft.com/office/drawing/2014/main" val="20000"/>
                    </a:ext>
                  </a:extLst>
                </a:gridCol>
                <a:gridCol w="1804650">
                  <a:extLst>
                    <a:ext uri="{9D8B030D-6E8A-4147-A177-3AD203B41FA5}">
                      <a16:colId xmlns:a16="http://schemas.microsoft.com/office/drawing/2014/main" val="20001"/>
                    </a:ext>
                  </a:extLst>
                </a:gridCol>
                <a:gridCol w="1387200">
                  <a:extLst>
                    <a:ext uri="{9D8B030D-6E8A-4147-A177-3AD203B41FA5}">
                      <a16:colId xmlns:a16="http://schemas.microsoft.com/office/drawing/2014/main" val="20002"/>
                    </a:ext>
                  </a:extLst>
                </a:gridCol>
              </a:tblGrid>
              <a:tr h="129325">
                <a:tc>
                  <a:txBody>
                    <a:bodyPr/>
                    <a:lstStyle/>
                    <a:p>
                      <a:pPr marL="0" lvl="0" indent="0" algn="ctr" rtl="0">
                        <a:spcBef>
                          <a:spcPts val="0"/>
                        </a:spcBef>
                        <a:spcAft>
                          <a:spcPts val="200"/>
                        </a:spcAft>
                        <a:buNone/>
                      </a:pPr>
                      <a:r>
                        <a:rPr lang="en" b="1"/>
                        <a:t>Priority</a:t>
                      </a:r>
                      <a:endParaRPr b="1"/>
                    </a:p>
                  </a:txBody>
                  <a:tcPr marL="0" marR="0" marT="18275" marB="182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CCCCC"/>
                    </a:solidFill>
                  </a:tcPr>
                </a:tc>
                <a:tc>
                  <a:txBody>
                    <a:bodyPr/>
                    <a:lstStyle/>
                    <a:p>
                      <a:pPr marL="0" lvl="0" indent="0" algn="ctr" rtl="0">
                        <a:spcBef>
                          <a:spcPts val="0"/>
                        </a:spcBef>
                        <a:spcAft>
                          <a:spcPts val="200"/>
                        </a:spcAft>
                        <a:buNone/>
                      </a:pPr>
                      <a:r>
                        <a:rPr lang="en" b="1"/>
                        <a:t>Want</a:t>
                      </a:r>
                      <a:endParaRPr b="1"/>
                    </a:p>
                  </a:txBody>
                  <a:tcPr marL="0" marR="0" marT="18275" marB="182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CCCCC"/>
                    </a:solidFill>
                  </a:tcPr>
                </a:tc>
                <a:tc>
                  <a:txBody>
                    <a:bodyPr/>
                    <a:lstStyle/>
                    <a:p>
                      <a:pPr marL="0" lvl="0" indent="0" algn="ctr" rtl="0">
                        <a:spcBef>
                          <a:spcPts val="0"/>
                        </a:spcBef>
                        <a:spcAft>
                          <a:spcPts val="200"/>
                        </a:spcAft>
                        <a:buNone/>
                      </a:pPr>
                      <a:r>
                        <a:rPr lang="en" b="1"/>
                        <a:t>Pass/Fail</a:t>
                      </a:r>
                      <a:endParaRPr b="1"/>
                    </a:p>
                  </a:txBody>
                  <a:tcPr marL="0" marR="0" marT="18275" marB="182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rgbClr val="CCCCCC"/>
                    </a:solidFill>
                  </a:tcPr>
                </a:tc>
                <a:extLst>
                  <a:ext uri="{0D108BD9-81ED-4DB2-BD59-A6C34878D82A}">
                    <a16:rowId xmlns:a16="http://schemas.microsoft.com/office/drawing/2014/main" val="10000"/>
                  </a:ext>
                </a:extLst>
              </a:tr>
              <a:tr h="393150">
                <a:tc>
                  <a:txBody>
                    <a:bodyPr/>
                    <a:lstStyle/>
                    <a:p>
                      <a:pPr marL="0" lvl="0" indent="0" algn="ctr" rtl="0">
                        <a:spcBef>
                          <a:spcPts val="0"/>
                        </a:spcBef>
                        <a:spcAft>
                          <a:spcPts val="200"/>
                        </a:spcAft>
                        <a:buNone/>
                      </a:pPr>
                      <a:r>
                        <a:rPr lang="en"/>
                        <a:t>1</a:t>
                      </a:r>
                      <a:endParaRPr/>
                    </a:p>
                  </a:txBody>
                  <a:tcPr marL="0" marR="0" marT="18275" marB="18275">
                    <a:lnT w="12700" cap="flat" cmpd="sng">
                      <a:solidFill>
                        <a:srgbClr val="000000"/>
                      </a:solidFill>
                      <a:prstDash val="solid"/>
                      <a:round/>
                      <a:headEnd type="none" w="sm" len="sm"/>
                      <a:tailEnd type="none" w="sm" len="sm"/>
                    </a:lnT>
                  </a:tcPr>
                </a:tc>
                <a:tc>
                  <a:txBody>
                    <a:bodyPr/>
                    <a:lstStyle/>
                    <a:p>
                      <a:pPr marL="0" lvl="0" indent="0" algn="ctr" rtl="0">
                        <a:spcBef>
                          <a:spcPts val="0"/>
                        </a:spcBef>
                        <a:spcAft>
                          <a:spcPts val="200"/>
                        </a:spcAft>
                        <a:buNone/>
                      </a:pPr>
                      <a:r>
                        <a:rPr lang="en"/>
                        <a:t>Low Cost of Production</a:t>
                      </a:r>
                      <a:endParaRPr/>
                    </a:p>
                  </a:txBody>
                  <a:tcPr marL="0" marR="0" marT="18275" marB="18275">
                    <a:lnT w="12700" cap="flat" cmpd="sng">
                      <a:solidFill>
                        <a:srgbClr val="000000"/>
                      </a:solidFill>
                      <a:prstDash val="solid"/>
                      <a:round/>
                      <a:headEnd type="none" w="sm" len="sm"/>
                      <a:tailEnd type="none" w="sm" len="sm"/>
                    </a:lnT>
                  </a:tcPr>
                </a:tc>
                <a:tc>
                  <a:txBody>
                    <a:bodyPr/>
                    <a:lstStyle/>
                    <a:p>
                      <a:pPr marL="0" lvl="0" indent="0" algn="ctr" rtl="0">
                        <a:spcBef>
                          <a:spcPts val="0"/>
                        </a:spcBef>
                        <a:spcAft>
                          <a:spcPts val="200"/>
                        </a:spcAft>
                        <a:buNone/>
                      </a:pPr>
                      <a:r>
                        <a:rPr lang="en"/>
                        <a:t>Pass</a:t>
                      </a:r>
                      <a:endParaRPr/>
                    </a:p>
                  </a:txBody>
                  <a:tcPr marL="0" marR="0" marT="18275" marB="18275">
                    <a:lnT w="12700" cap="flat" cmpd="sng">
                      <a:solidFill>
                        <a:srgbClr val="000000"/>
                      </a:solidFill>
                      <a:prstDash val="solid"/>
                      <a:round/>
                      <a:headEnd type="none" w="sm" len="sm"/>
                      <a:tailEnd type="none" w="sm" len="sm"/>
                    </a:lnT>
                    <a:solidFill>
                      <a:srgbClr val="AAFF86"/>
                    </a:solidFill>
                  </a:tcPr>
                </a:tc>
                <a:extLst>
                  <a:ext uri="{0D108BD9-81ED-4DB2-BD59-A6C34878D82A}">
                    <a16:rowId xmlns:a16="http://schemas.microsoft.com/office/drawing/2014/main" val="10001"/>
                  </a:ext>
                </a:extLst>
              </a:tr>
              <a:tr h="210950">
                <a:tc>
                  <a:txBody>
                    <a:bodyPr/>
                    <a:lstStyle/>
                    <a:p>
                      <a:pPr marL="0" lvl="0" indent="0" algn="ctr" rtl="0">
                        <a:spcBef>
                          <a:spcPts val="0"/>
                        </a:spcBef>
                        <a:spcAft>
                          <a:spcPts val="200"/>
                        </a:spcAft>
                        <a:buNone/>
                      </a:pPr>
                      <a:r>
                        <a:rPr lang="en"/>
                        <a:t>2</a:t>
                      </a:r>
                      <a:endParaRPr/>
                    </a:p>
                  </a:txBody>
                  <a:tcPr marL="0" marR="0" marT="18275" marB="18275"/>
                </a:tc>
                <a:tc>
                  <a:txBody>
                    <a:bodyPr/>
                    <a:lstStyle/>
                    <a:p>
                      <a:pPr marL="0" lvl="0" indent="0" algn="ctr" rtl="0">
                        <a:spcBef>
                          <a:spcPts val="0"/>
                        </a:spcBef>
                        <a:spcAft>
                          <a:spcPts val="200"/>
                        </a:spcAft>
                        <a:buNone/>
                      </a:pPr>
                      <a:r>
                        <a:rPr lang="en"/>
                        <a:t>Lightweight </a:t>
                      </a:r>
                      <a:endParaRPr/>
                    </a:p>
                  </a:txBody>
                  <a:tcPr marL="0" marR="0" marT="18275" marB="18275"/>
                </a:tc>
                <a:tc>
                  <a:txBody>
                    <a:bodyPr/>
                    <a:lstStyle/>
                    <a:p>
                      <a:pPr marL="0" lvl="0" indent="0" algn="ctr" rtl="0">
                        <a:spcBef>
                          <a:spcPts val="0"/>
                        </a:spcBef>
                        <a:spcAft>
                          <a:spcPts val="200"/>
                        </a:spcAft>
                        <a:buNone/>
                      </a:pPr>
                      <a:r>
                        <a:rPr lang="en"/>
                        <a:t>Predicted Fail</a:t>
                      </a:r>
                      <a:endParaRPr/>
                    </a:p>
                  </a:txBody>
                  <a:tcPr marL="0" marR="0" marT="18275" marB="18275">
                    <a:solidFill>
                      <a:srgbClr val="EA9999"/>
                    </a:solidFill>
                  </a:tcPr>
                </a:tc>
                <a:extLst>
                  <a:ext uri="{0D108BD9-81ED-4DB2-BD59-A6C34878D82A}">
                    <a16:rowId xmlns:a16="http://schemas.microsoft.com/office/drawing/2014/main" val="10002"/>
                  </a:ext>
                </a:extLst>
              </a:tr>
              <a:tr h="210950">
                <a:tc>
                  <a:txBody>
                    <a:bodyPr/>
                    <a:lstStyle/>
                    <a:p>
                      <a:pPr marL="0" lvl="0" indent="0" algn="ctr" rtl="0">
                        <a:spcBef>
                          <a:spcPts val="0"/>
                        </a:spcBef>
                        <a:spcAft>
                          <a:spcPts val="200"/>
                        </a:spcAft>
                        <a:buNone/>
                      </a:pPr>
                      <a:r>
                        <a:rPr lang="en"/>
                        <a:t>3</a:t>
                      </a:r>
                      <a:endParaRPr/>
                    </a:p>
                  </a:txBody>
                  <a:tcPr marL="0" marR="0" marT="18275" marB="18275"/>
                </a:tc>
                <a:tc>
                  <a:txBody>
                    <a:bodyPr/>
                    <a:lstStyle/>
                    <a:p>
                      <a:pPr marL="0" lvl="0" indent="0" algn="ctr" rtl="0">
                        <a:spcBef>
                          <a:spcPts val="0"/>
                        </a:spcBef>
                        <a:spcAft>
                          <a:spcPts val="200"/>
                        </a:spcAft>
                        <a:buNone/>
                      </a:pPr>
                      <a:r>
                        <a:rPr lang="en"/>
                        <a:t>Portability </a:t>
                      </a:r>
                      <a:endParaRPr/>
                    </a:p>
                  </a:txBody>
                  <a:tcPr marL="0" marR="0" marT="18275" marB="18275"/>
                </a:tc>
                <a:tc>
                  <a:txBody>
                    <a:bodyPr/>
                    <a:lstStyle/>
                    <a:p>
                      <a:pPr marL="0" lvl="0" indent="0" algn="ctr" rtl="0">
                        <a:spcBef>
                          <a:spcPts val="0"/>
                        </a:spcBef>
                        <a:spcAft>
                          <a:spcPts val="200"/>
                        </a:spcAft>
                        <a:buNone/>
                      </a:pPr>
                      <a:r>
                        <a:rPr lang="en"/>
                        <a:t>Pass</a:t>
                      </a:r>
                      <a:endParaRPr/>
                    </a:p>
                  </a:txBody>
                  <a:tcPr marL="0" marR="0" marT="18275" marB="18275">
                    <a:solidFill>
                      <a:srgbClr val="AAFF86"/>
                    </a:solidFill>
                  </a:tcPr>
                </a:tc>
                <a:extLst>
                  <a:ext uri="{0D108BD9-81ED-4DB2-BD59-A6C34878D82A}">
                    <a16:rowId xmlns:a16="http://schemas.microsoft.com/office/drawing/2014/main" val="10003"/>
                  </a:ext>
                </a:extLst>
              </a:tr>
              <a:tr h="210950">
                <a:tc>
                  <a:txBody>
                    <a:bodyPr/>
                    <a:lstStyle/>
                    <a:p>
                      <a:pPr marL="0" lvl="0" indent="0" algn="ctr" rtl="0">
                        <a:spcBef>
                          <a:spcPts val="0"/>
                        </a:spcBef>
                        <a:spcAft>
                          <a:spcPts val="200"/>
                        </a:spcAft>
                        <a:buNone/>
                      </a:pPr>
                      <a:r>
                        <a:rPr lang="en"/>
                        <a:t>4</a:t>
                      </a:r>
                      <a:endParaRPr/>
                    </a:p>
                  </a:txBody>
                  <a:tcPr marL="0" marR="0" marT="18275" marB="18275"/>
                </a:tc>
                <a:tc>
                  <a:txBody>
                    <a:bodyPr/>
                    <a:lstStyle/>
                    <a:p>
                      <a:pPr marL="0" lvl="0" indent="0" algn="ctr" rtl="0">
                        <a:spcBef>
                          <a:spcPts val="0"/>
                        </a:spcBef>
                        <a:spcAft>
                          <a:spcPts val="200"/>
                        </a:spcAft>
                        <a:buNone/>
                      </a:pPr>
                      <a:r>
                        <a:rPr lang="en"/>
                        <a:t>Durability/Reusable </a:t>
                      </a:r>
                      <a:endParaRPr/>
                    </a:p>
                  </a:txBody>
                  <a:tcPr marL="0" marR="0" marT="18275" marB="18275"/>
                </a:tc>
                <a:tc>
                  <a:txBody>
                    <a:bodyPr/>
                    <a:lstStyle/>
                    <a:p>
                      <a:pPr marL="0" lvl="0" indent="0" algn="ctr" rtl="0">
                        <a:spcBef>
                          <a:spcPts val="0"/>
                        </a:spcBef>
                        <a:spcAft>
                          <a:spcPts val="200"/>
                        </a:spcAft>
                        <a:buNone/>
                      </a:pPr>
                      <a:r>
                        <a:rPr lang="en"/>
                        <a:t>Predicted Pass</a:t>
                      </a:r>
                      <a:endParaRPr/>
                    </a:p>
                  </a:txBody>
                  <a:tcPr marL="0" marR="0" marT="18275" marB="18275">
                    <a:solidFill>
                      <a:srgbClr val="FFFF62"/>
                    </a:solidFill>
                  </a:tcPr>
                </a:tc>
                <a:extLst>
                  <a:ext uri="{0D108BD9-81ED-4DB2-BD59-A6C34878D82A}">
                    <a16:rowId xmlns:a16="http://schemas.microsoft.com/office/drawing/2014/main" val="10004"/>
                  </a:ext>
                </a:extLst>
              </a:tr>
              <a:tr h="393150">
                <a:tc>
                  <a:txBody>
                    <a:bodyPr/>
                    <a:lstStyle/>
                    <a:p>
                      <a:pPr marL="0" lvl="0" indent="0" algn="ctr" rtl="0">
                        <a:spcBef>
                          <a:spcPts val="0"/>
                        </a:spcBef>
                        <a:spcAft>
                          <a:spcPts val="200"/>
                        </a:spcAft>
                        <a:buNone/>
                      </a:pPr>
                      <a:r>
                        <a:rPr lang="en"/>
                        <a:t>5</a:t>
                      </a:r>
                      <a:endParaRPr/>
                    </a:p>
                  </a:txBody>
                  <a:tcPr marL="0" marR="0" marT="18275" marB="18275"/>
                </a:tc>
                <a:tc>
                  <a:txBody>
                    <a:bodyPr/>
                    <a:lstStyle/>
                    <a:p>
                      <a:pPr marL="0" lvl="0" indent="0" algn="ctr" rtl="0">
                        <a:spcBef>
                          <a:spcPts val="0"/>
                        </a:spcBef>
                        <a:spcAft>
                          <a:spcPts val="200"/>
                        </a:spcAft>
                        <a:buNone/>
                      </a:pPr>
                      <a:r>
                        <a:rPr lang="en"/>
                        <a:t>Easily found replacement parts</a:t>
                      </a:r>
                      <a:endParaRPr/>
                    </a:p>
                  </a:txBody>
                  <a:tcPr marL="0" marR="0" marT="18275" marB="18275"/>
                </a:tc>
                <a:tc>
                  <a:txBody>
                    <a:bodyPr/>
                    <a:lstStyle/>
                    <a:p>
                      <a:pPr marL="0" lvl="0" indent="0" algn="ctr" rtl="0">
                        <a:spcBef>
                          <a:spcPts val="0"/>
                        </a:spcBef>
                        <a:spcAft>
                          <a:spcPts val="200"/>
                        </a:spcAft>
                        <a:buNone/>
                      </a:pPr>
                      <a:r>
                        <a:rPr lang="en"/>
                        <a:t>Pass</a:t>
                      </a:r>
                      <a:endParaRPr/>
                    </a:p>
                  </a:txBody>
                  <a:tcPr marL="0" marR="0" marT="18275" marB="18275">
                    <a:solidFill>
                      <a:srgbClr val="AAFF86"/>
                    </a:solidFill>
                  </a:tcPr>
                </a:tc>
                <a:extLst>
                  <a:ext uri="{0D108BD9-81ED-4DB2-BD59-A6C34878D82A}">
                    <a16:rowId xmlns:a16="http://schemas.microsoft.com/office/drawing/2014/main" val="10005"/>
                  </a:ext>
                </a:extLst>
              </a:tr>
              <a:tr h="268500">
                <a:tc>
                  <a:txBody>
                    <a:bodyPr/>
                    <a:lstStyle/>
                    <a:p>
                      <a:pPr marL="0" lvl="0" indent="0" algn="ctr" rtl="0">
                        <a:spcBef>
                          <a:spcPts val="0"/>
                        </a:spcBef>
                        <a:spcAft>
                          <a:spcPts val="200"/>
                        </a:spcAft>
                        <a:buNone/>
                      </a:pPr>
                      <a:r>
                        <a:rPr lang="en"/>
                        <a:t>6</a:t>
                      </a:r>
                      <a:endParaRPr/>
                    </a:p>
                  </a:txBody>
                  <a:tcPr marL="0" marR="0" marT="18275" marB="18275"/>
                </a:tc>
                <a:tc>
                  <a:txBody>
                    <a:bodyPr/>
                    <a:lstStyle/>
                    <a:p>
                      <a:pPr marL="0" lvl="0" indent="0" algn="ctr" rtl="0">
                        <a:spcBef>
                          <a:spcPts val="0"/>
                        </a:spcBef>
                        <a:spcAft>
                          <a:spcPts val="200"/>
                        </a:spcAft>
                        <a:buNone/>
                      </a:pPr>
                      <a:r>
                        <a:rPr lang="en"/>
                        <a:t>Easy to use</a:t>
                      </a:r>
                      <a:endParaRPr/>
                    </a:p>
                  </a:txBody>
                  <a:tcPr marL="0" marR="0" marT="18275" marB="18275"/>
                </a:tc>
                <a:tc>
                  <a:txBody>
                    <a:bodyPr/>
                    <a:lstStyle/>
                    <a:p>
                      <a:pPr marL="0" lvl="0" indent="0" algn="ctr" rtl="0">
                        <a:spcBef>
                          <a:spcPts val="0"/>
                        </a:spcBef>
                        <a:spcAft>
                          <a:spcPts val="200"/>
                        </a:spcAft>
                        <a:buNone/>
                      </a:pPr>
                      <a:r>
                        <a:rPr lang="en"/>
                        <a:t>Predicted Pass</a:t>
                      </a:r>
                      <a:endParaRPr/>
                    </a:p>
                  </a:txBody>
                  <a:tcPr marL="0" marR="0" marT="18275" marB="18275">
                    <a:solidFill>
                      <a:srgbClr val="FFFF62"/>
                    </a:solidFill>
                  </a:tcPr>
                </a:tc>
                <a:extLst>
                  <a:ext uri="{0D108BD9-81ED-4DB2-BD59-A6C34878D82A}">
                    <a16:rowId xmlns:a16="http://schemas.microsoft.com/office/drawing/2014/main" val="10006"/>
                  </a:ext>
                </a:extLst>
              </a:tr>
              <a:tr h="210950">
                <a:tc>
                  <a:txBody>
                    <a:bodyPr/>
                    <a:lstStyle/>
                    <a:p>
                      <a:pPr marL="0" lvl="0" indent="0" algn="ctr" rtl="0">
                        <a:spcBef>
                          <a:spcPts val="0"/>
                        </a:spcBef>
                        <a:spcAft>
                          <a:spcPts val="200"/>
                        </a:spcAft>
                        <a:buNone/>
                      </a:pPr>
                      <a:r>
                        <a:rPr lang="en"/>
                        <a:t>7</a:t>
                      </a:r>
                      <a:endParaRPr/>
                    </a:p>
                  </a:txBody>
                  <a:tcPr marL="0" marR="0" marT="18275" marB="18275"/>
                </a:tc>
                <a:tc>
                  <a:txBody>
                    <a:bodyPr/>
                    <a:lstStyle/>
                    <a:p>
                      <a:pPr marL="0" lvl="0" indent="0" algn="ctr" rtl="0">
                        <a:spcBef>
                          <a:spcPts val="0"/>
                        </a:spcBef>
                        <a:spcAft>
                          <a:spcPts val="200"/>
                        </a:spcAft>
                        <a:buNone/>
                      </a:pPr>
                      <a:r>
                        <a:rPr lang="en"/>
                        <a:t>Easy to clean </a:t>
                      </a:r>
                      <a:endParaRPr/>
                    </a:p>
                  </a:txBody>
                  <a:tcPr marL="0" marR="0" marT="18275" marB="18275"/>
                </a:tc>
                <a:tc>
                  <a:txBody>
                    <a:bodyPr/>
                    <a:lstStyle/>
                    <a:p>
                      <a:pPr marL="0" lvl="0" indent="0" algn="ctr" rtl="0">
                        <a:spcBef>
                          <a:spcPts val="0"/>
                        </a:spcBef>
                        <a:spcAft>
                          <a:spcPts val="200"/>
                        </a:spcAft>
                        <a:buNone/>
                      </a:pPr>
                      <a:r>
                        <a:rPr lang="en"/>
                        <a:t>Predicted Pass</a:t>
                      </a:r>
                      <a:endParaRPr/>
                    </a:p>
                  </a:txBody>
                  <a:tcPr marL="0" marR="0" marT="18275" marB="18275">
                    <a:solidFill>
                      <a:srgbClr val="FFFF62"/>
                    </a:solidFill>
                  </a:tcPr>
                </a:tc>
                <a:extLst>
                  <a:ext uri="{0D108BD9-81ED-4DB2-BD59-A6C34878D82A}">
                    <a16:rowId xmlns:a16="http://schemas.microsoft.com/office/drawing/2014/main" val="10007"/>
                  </a:ext>
                </a:extLst>
              </a:tr>
              <a:tr h="393150">
                <a:tc>
                  <a:txBody>
                    <a:bodyPr/>
                    <a:lstStyle/>
                    <a:p>
                      <a:pPr marL="0" lvl="0" indent="0" algn="ctr" rtl="0">
                        <a:spcBef>
                          <a:spcPts val="0"/>
                        </a:spcBef>
                        <a:spcAft>
                          <a:spcPts val="200"/>
                        </a:spcAft>
                        <a:buNone/>
                      </a:pPr>
                      <a:r>
                        <a:rPr lang="en"/>
                        <a:t>8</a:t>
                      </a:r>
                      <a:endParaRPr/>
                    </a:p>
                  </a:txBody>
                  <a:tcPr marL="0" marR="0" marT="18275" marB="18275"/>
                </a:tc>
                <a:tc>
                  <a:txBody>
                    <a:bodyPr/>
                    <a:lstStyle/>
                    <a:p>
                      <a:pPr marL="0" lvl="0" indent="0" algn="ctr" rtl="0">
                        <a:spcBef>
                          <a:spcPts val="0"/>
                        </a:spcBef>
                        <a:spcAft>
                          <a:spcPts val="200"/>
                        </a:spcAft>
                        <a:buNone/>
                      </a:pPr>
                      <a:r>
                        <a:rPr lang="en"/>
                        <a:t>Aesthetically and sensory pleasing </a:t>
                      </a:r>
                      <a:endParaRPr/>
                    </a:p>
                  </a:txBody>
                  <a:tcPr marL="0" marR="0" marT="18275" marB="18275"/>
                </a:tc>
                <a:tc>
                  <a:txBody>
                    <a:bodyPr/>
                    <a:lstStyle/>
                    <a:p>
                      <a:pPr marL="0" lvl="0" indent="0" algn="ctr" rtl="0">
                        <a:spcBef>
                          <a:spcPts val="0"/>
                        </a:spcBef>
                        <a:spcAft>
                          <a:spcPts val="200"/>
                        </a:spcAft>
                        <a:buNone/>
                      </a:pPr>
                      <a:r>
                        <a:rPr lang="en"/>
                        <a:t>Predicted Fail</a:t>
                      </a:r>
                      <a:endParaRPr/>
                    </a:p>
                  </a:txBody>
                  <a:tcPr marL="0" marR="0" marT="18275" marB="18275">
                    <a:solidFill>
                      <a:srgbClr val="EA9999"/>
                    </a:solidFill>
                  </a:tcPr>
                </a:tc>
                <a:extLst>
                  <a:ext uri="{0D108BD9-81ED-4DB2-BD59-A6C34878D82A}">
                    <a16:rowId xmlns:a16="http://schemas.microsoft.com/office/drawing/2014/main" val="10008"/>
                  </a:ext>
                </a:extLst>
              </a:tr>
            </a:tbl>
          </a:graphicData>
        </a:graphic>
      </p:graphicFrame>
      <p:pic>
        <p:nvPicPr>
          <p:cNvPr id="2" name="Verif">
            <a:hlinkClick r:id="" action="ppaction://media"/>
            <a:extLst>
              <a:ext uri="{FF2B5EF4-FFF2-40B4-BE49-F238E27FC236}">
                <a16:creationId xmlns:a16="http://schemas.microsoft.com/office/drawing/2014/main" id="{C14F1BE4-92CE-4137-8AEE-9657D4F8E4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8912" y="3914997"/>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8000"/>
    </mc:Choice>
    <mc:Fallback>
      <p:transition spd="slow" advTm="3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3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idx="4294967295"/>
          </p:nvPr>
        </p:nvSpPr>
        <p:spPr>
          <a:xfrm>
            <a:off x="304800" y="28431"/>
            <a:ext cx="8610600" cy="4572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 sz="2600" b="1"/>
              <a:t>Path Forward</a:t>
            </a:r>
            <a:endParaRPr sz="2600" b="1"/>
          </a:p>
        </p:txBody>
      </p:sp>
      <p:sp>
        <p:nvSpPr>
          <p:cNvPr id="110" name="Google Shape;110;p19"/>
          <p:cNvSpPr txBox="1">
            <a:spLocks noGrp="1"/>
          </p:cNvSpPr>
          <p:nvPr>
            <p:ph type="body" idx="4294967295"/>
          </p:nvPr>
        </p:nvSpPr>
        <p:spPr>
          <a:xfrm>
            <a:off x="304800" y="571500"/>
            <a:ext cx="8610600" cy="4057800"/>
          </a:xfrm>
          <a:prstGeom prst="rect">
            <a:avLst/>
          </a:prstGeom>
        </p:spPr>
        <p:txBody>
          <a:bodyPr spcFirstLastPara="1" wrap="square" lIns="91425" tIns="45700" rIns="91425" bIns="45700" anchor="t" anchorCtr="0">
            <a:noAutofit/>
          </a:bodyPr>
          <a:lstStyle/>
          <a:p>
            <a:pPr marL="457200" lvl="0" indent="-368300" algn="l" rtl="0">
              <a:spcBef>
                <a:spcPts val="560"/>
              </a:spcBef>
              <a:spcAft>
                <a:spcPts val="0"/>
              </a:spcAft>
              <a:buSzPts val="2200"/>
              <a:buChar char="●"/>
            </a:pPr>
            <a:r>
              <a:rPr lang="en" sz="2200" dirty="0"/>
              <a:t>Continued development of prototype </a:t>
            </a:r>
            <a:endParaRPr sz="2200" dirty="0"/>
          </a:p>
          <a:p>
            <a:pPr marL="914400" lvl="1" indent="-368300" algn="l" rtl="0">
              <a:spcBef>
                <a:spcPts val="0"/>
              </a:spcBef>
              <a:spcAft>
                <a:spcPts val="0"/>
              </a:spcAft>
              <a:buSzPts val="2200"/>
              <a:buChar char="○"/>
            </a:pPr>
            <a:r>
              <a:rPr lang="en" sz="2200" dirty="0"/>
              <a:t>Materials to decrease weight </a:t>
            </a:r>
            <a:endParaRPr sz="2200" dirty="0"/>
          </a:p>
          <a:p>
            <a:pPr marL="914400" lvl="1" indent="-368300" algn="l" rtl="0">
              <a:spcBef>
                <a:spcPts val="0"/>
              </a:spcBef>
              <a:spcAft>
                <a:spcPts val="0"/>
              </a:spcAft>
              <a:buSzPts val="2200"/>
              <a:buChar char="○"/>
            </a:pPr>
            <a:r>
              <a:rPr lang="en" sz="2200" dirty="0"/>
              <a:t>Improve appearance </a:t>
            </a:r>
            <a:endParaRPr sz="2200" dirty="0"/>
          </a:p>
          <a:p>
            <a:pPr marL="1371600" lvl="2" indent="-368300" algn="l" rtl="0">
              <a:spcBef>
                <a:spcPts val="0"/>
              </a:spcBef>
              <a:spcAft>
                <a:spcPts val="0"/>
              </a:spcAft>
              <a:buSzPts val="2200"/>
              <a:buChar char="■"/>
            </a:pPr>
            <a:r>
              <a:rPr lang="en" sz="2200" dirty="0"/>
              <a:t>Paint or more streamlined look</a:t>
            </a:r>
            <a:endParaRPr sz="2200" dirty="0"/>
          </a:p>
          <a:p>
            <a:pPr marL="457200" lvl="0" indent="-368300" algn="l" rtl="0">
              <a:spcBef>
                <a:spcPts val="1000"/>
              </a:spcBef>
              <a:spcAft>
                <a:spcPts val="0"/>
              </a:spcAft>
              <a:buSzPts val="2200"/>
              <a:buChar char="●"/>
            </a:pPr>
            <a:r>
              <a:rPr lang="en" sz="2200" dirty="0"/>
              <a:t>Build physical prototype</a:t>
            </a:r>
            <a:endParaRPr sz="2200" dirty="0"/>
          </a:p>
          <a:p>
            <a:pPr marL="914400" lvl="1" indent="-368300" algn="l" rtl="0">
              <a:spcBef>
                <a:spcPts val="0"/>
              </a:spcBef>
              <a:spcAft>
                <a:spcPts val="0"/>
              </a:spcAft>
              <a:buSzPts val="2200"/>
              <a:buChar char="○"/>
            </a:pPr>
            <a:r>
              <a:rPr lang="en" sz="2200" dirty="0"/>
              <a:t>Complete testing </a:t>
            </a:r>
            <a:endParaRPr sz="2200" dirty="0"/>
          </a:p>
          <a:p>
            <a:pPr marL="914400" lvl="1" indent="-368300" algn="l" rtl="0">
              <a:spcBef>
                <a:spcPts val="0"/>
              </a:spcBef>
              <a:spcAft>
                <a:spcPts val="0"/>
              </a:spcAft>
              <a:buSzPts val="2200"/>
              <a:buChar char="○"/>
            </a:pPr>
            <a:r>
              <a:rPr lang="en" sz="2200" dirty="0"/>
              <a:t>Use with artists at ATE</a:t>
            </a:r>
            <a:endParaRPr sz="2200" dirty="0"/>
          </a:p>
          <a:p>
            <a:pPr marL="457200" lvl="0" indent="-368300" algn="l" rtl="0">
              <a:spcBef>
                <a:spcPts val="1000"/>
              </a:spcBef>
              <a:spcAft>
                <a:spcPts val="0"/>
              </a:spcAft>
              <a:buSzPts val="2200"/>
              <a:buChar char="●"/>
            </a:pPr>
            <a:r>
              <a:rPr lang="en" sz="2200" dirty="0"/>
              <a:t>Make improvements based on testing results</a:t>
            </a:r>
            <a:endParaRPr sz="2200" dirty="0"/>
          </a:p>
          <a:p>
            <a:pPr marL="457200" lvl="0" indent="-368300" algn="l" rtl="0">
              <a:spcBef>
                <a:spcPts val="1000"/>
              </a:spcBef>
              <a:spcAft>
                <a:spcPts val="0"/>
              </a:spcAft>
              <a:buSzPts val="2200"/>
              <a:buChar char="●"/>
            </a:pPr>
            <a:r>
              <a:rPr lang="en" sz="2200" dirty="0"/>
              <a:t>Implement device for use at ATE</a:t>
            </a:r>
            <a:endParaRPr sz="2200" dirty="0"/>
          </a:p>
        </p:txBody>
      </p:sp>
      <p:pic>
        <p:nvPicPr>
          <p:cNvPr id="2" name="path-forward">
            <a:hlinkClick r:id="" action="ppaction://media"/>
            <a:extLst>
              <a:ext uri="{FF2B5EF4-FFF2-40B4-BE49-F238E27FC236}">
                <a16:creationId xmlns:a16="http://schemas.microsoft.com/office/drawing/2014/main" id="{C5A5E545-3E44-4E75-9CC8-42614013AE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87070" y="372361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000"/>
    </mc:Choice>
    <mc:Fallback>
      <p:transition spd="slow" advTm="4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0"/>
          <p:cNvSpPr txBox="1">
            <a:spLocks noGrp="1"/>
          </p:cNvSpPr>
          <p:nvPr>
            <p:ph type="title" idx="4294967295"/>
          </p:nvPr>
        </p:nvSpPr>
        <p:spPr>
          <a:xfrm>
            <a:off x="304800" y="28431"/>
            <a:ext cx="8610600" cy="4572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 sz="2600" b="1"/>
              <a:t>Key Takeaways</a:t>
            </a:r>
            <a:endParaRPr sz="2600" b="1"/>
          </a:p>
        </p:txBody>
      </p:sp>
      <p:sp>
        <p:nvSpPr>
          <p:cNvPr id="116" name="Google Shape;116;p20"/>
          <p:cNvSpPr txBox="1">
            <a:spLocks noGrp="1"/>
          </p:cNvSpPr>
          <p:nvPr>
            <p:ph type="body" idx="4294967295"/>
          </p:nvPr>
        </p:nvSpPr>
        <p:spPr>
          <a:xfrm>
            <a:off x="304800" y="571500"/>
            <a:ext cx="8610600" cy="4057800"/>
          </a:xfrm>
          <a:prstGeom prst="rect">
            <a:avLst/>
          </a:prstGeom>
        </p:spPr>
        <p:txBody>
          <a:bodyPr spcFirstLastPara="1" wrap="square" lIns="91425" tIns="45700" rIns="91425" bIns="45700" anchor="t" anchorCtr="0">
            <a:noAutofit/>
          </a:bodyPr>
          <a:lstStyle/>
          <a:p>
            <a:pPr marL="457200" lvl="0" indent="-368300" algn="l" rtl="0">
              <a:spcBef>
                <a:spcPts val="560"/>
              </a:spcBef>
              <a:spcAft>
                <a:spcPts val="0"/>
              </a:spcAft>
              <a:buSzPts val="2200"/>
              <a:buChar char="●"/>
            </a:pPr>
            <a:r>
              <a:rPr lang="en"/>
              <a:t>Allows for adjustability</a:t>
            </a:r>
            <a:endParaRPr/>
          </a:p>
          <a:p>
            <a:pPr marL="914400" lvl="1" indent="-368300" algn="l" rtl="0">
              <a:spcBef>
                <a:spcPts val="0"/>
              </a:spcBef>
              <a:spcAft>
                <a:spcPts val="0"/>
              </a:spcAft>
              <a:buSzPts val="2200"/>
              <a:buChar char="○"/>
            </a:pPr>
            <a:r>
              <a:rPr lang="en"/>
              <a:t>Different artists </a:t>
            </a:r>
            <a:endParaRPr/>
          </a:p>
          <a:p>
            <a:pPr marL="914400" lvl="1" indent="-368300" algn="l" rtl="0">
              <a:spcBef>
                <a:spcPts val="0"/>
              </a:spcBef>
              <a:spcAft>
                <a:spcPts val="0"/>
              </a:spcAft>
              <a:buSzPts val="2200"/>
              <a:buChar char="○"/>
            </a:pPr>
            <a:r>
              <a:rPr lang="en"/>
              <a:t>Different paint brushes</a:t>
            </a:r>
            <a:endParaRPr/>
          </a:p>
          <a:p>
            <a:pPr marL="914400" lvl="1" indent="-368300" algn="l" rtl="0">
              <a:spcBef>
                <a:spcPts val="0"/>
              </a:spcBef>
              <a:spcAft>
                <a:spcPts val="0"/>
              </a:spcAft>
              <a:buSzPts val="2200"/>
              <a:buChar char="○"/>
            </a:pPr>
            <a:r>
              <a:rPr lang="en"/>
              <a:t>Angle of paintbrush </a:t>
            </a:r>
            <a:endParaRPr/>
          </a:p>
          <a:p>
            <a:pPr marL="457200" lvl="0" indent="-368300" algn="l" rtl="0">
              <a:spcBef>
                <a:spcPts val="0"/>
              </a:spcBef>
              <a:spcAft>
                <a:spcPts val="0"/>
              </a:spcAft>
              <a:buSzPts val="2200"/>
              <a:buChar char="●"/>
            </a:pPr>
            <a:r>
              <a:rPr lang="en"/>
              <a:t>Increased independence of artists with limited dexterity </a:t>
            </a:r>
            <a:endParaRPr/>
          </a:p>
          <a:p>
            <a:pPr marL="914400" lvl="1" indent="-368300" algn="l" rtl="0">
              <a:spcBef>
                <a:spcPts val="0"/>
              </a:spcBef>
              <a:spcAft>
                <a:spcPts val="0"/>
              </a:spcAft>
              <a:buSzPts val="2200"/>
              <a:buChar char="○"/>
            </a:pPr>
            <a:r>
              <a:rPr lang="en"/>
              <a:t>Artists can express themselves fully  </a:t>
            </a:r>
            <a:endParaRPr/>
          </a:p>
          <a:p>
            <a:pPr marL="0" lvl="0" indent="0" algn="l" rtl="0">
              <a:spcBef>
                <a:spcPts val="560"/>
              </a:spcBef>
              <a:spcAft>
                <a:spcPts val="0"/>
              </a:spcAft>
              <a:buNone/>
            </a:pPr>
            <a:endParaRPr/>
          </a:p>
        </p:txBody>
      </p:sp>
      <p:pic>
        <p:nvPicPr>
          <p:cNvPr id="2" name="307 Canterbury Dr 3">
            <a:hlinkClick r:id="" action="ppaction://media"/>
            <a:extLst>
              <a:ext uri="{FF2B5EF4-FFF2-40B4-BE49-F238E27FC236}">
                <a16:creationId xmlns:a16="http://schemas.microsoft.com/office/drawing/2014/main" id="{628AB37A-CAC8-4E33-BAB9-9576D5216C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56698" y="3657599"/>
            <a:ext cx="609600" cy="60118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000"/>
    </mc:Choice>
    <mc:Fallback>
      <p:transition spd="slow" advTm="2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0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1"/>
          <p:cNvSpPr txBox="1">
            <a:spLocks noGrp="1"/>
          </p:cNvSpPr>
          <p:nvPr>
            <p:ph type="title" idx="4294967295"/>
          </p:nvPr>
        </p:nvSpPr>
        <p:spPr>
          <a:xfrm>
            <a:off x="266700" y="76206"/>
            <a:ext cx="8610600" cy="4572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 sz="2600" b="1"/>
              <a:t>Thank You!</a:t>
            </a:r>
            <a:endParaRPr sz="2600" b="1"/>
          </a:p>
        </p:txBody>
      </p:sp>
      <p:pic>
        <p:nvPicPr>
          <p:cNvPr id="122" name="Google Shape;122;p21"/>
          <p:cNvPicPr preferRelativeResize="0"/>
          <p:nvPr/>
        </p:nvPicPr>
        <p:blipFill>
          <a:blip r:embed="rId5">
            <a:alphaModFix/>
          </a:blip>
          <a:stretch>
            <a:fillRect/>
          </a:stretch>
        </p:blipFill>
        <p:spPr>
          <a:xfrm>
            <a:off x="2475637" y="870877"/>
            <a:ext cx="4192726" cy="3024150"/>
          </a:xfrm>
          <a:prstGeom prst="rect">
            <a:avLst/>
          </a:prstGeom>
          <a:noFill/>
          <a:ln>
            <a:noFill/>
          </a:ln>
        </p:spPr>
      </p:pic>
      <p:pic>
        <p:nvPicPr>
          <p:cNvPr id="123" name="Google Shape;123;p21"/>
          <p:cNvPicPr preferRelativeResize="0"/>
          <p:nvPr/>
        </p:nvPicPr>
        <p:blipFill>
          <a:blip r:embed="rId6">
            <a:alphaModFix/>
          </a:blip>
          <a:stretch>
            <a:fillRect/>
          </a:stretch>
        </p:blipFill>
        <p:spPr>
          <a:xfrm>
            <a:off x="403825" y="2020354"/>
            <a:ext cx="1599500" cy="1874675"/>
          </a:xfrm>
          <a:prstGeom prst="rect">
            <a:avLst/>
          </a:prstGeom>
          <a:noFill/>
          <a:ln>
            <a:noFill/>
          </a:ln>
        </p:spPr>
      </p:pic>
      <p:pic>
        <p:nvPicPr>
          <p:cNvPr id="124" name="Google Shape;124;p21"/>
          <p:cNvPicPr preferRelativeResize="0"/>
          <p:nvPr/>
        </p:nvPicPr>
        <p:blipFill>
          <a:blip r:embed="rId7">
            <a:alphaModFix/>
          </a:blip>
          <a:stretch>
            <a:fillRect/>
          </a:stretch>
        </p:blipFill>
        <p:spPr>
          <a:xfrm>
            <a:off x="7140672" y="2020350"/>
            <a:ext cx="1736631" cy="1874675"/>
          </a:xfrm>
          <a:prstGeom prst="rect">
            <a:avLst/>
          </a:prstGeom>
          <a:noFill/>
          <a:ln>
            <a:noFill/>
          </a:ln>
        </p:spPr>
      </p:pic>
      <p:pic>
        <p:nvPicPr>
          <p:cNvPr id="2" name="307 Canterbury Dr 4">
            <a:hlinkClick r:id="" action="ppaction://media"/>
            <a:extLst>
              <a:ext uri="{FF2B5EF4-FFF2-40B4-BE49-F238E27FC236}">
                <a16:creationId xmlns:a16="http://schemas.microsoft.com/office/drawing/2014/main" id="{F827FA13-4E0A-48E3-8195-706BBBC9279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267700" y="3872431"/>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BME ppt Template 2013">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1053</Words>
  <Application>Microsoft Office PowerPoint</Application>
  <PresentationFormat>On-screen Show (16:9)</PresentationFormat>
  <Paragraphs>90</Paragraphs>
  <Slides>8</Slides>
  <Notes>8</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Calibri</vt:lpstr>
      <vt:lpstr>Arial</vt:lpstr>
      <vt:lpstr>Helvetica Neue</vt:lpstr>
      <vt:lpstr>Noto Sans Symbols</vt:lpstr>
      <vt:lpstr>BME ppt Template 2013</vt:lpstr>
      <vt:lpstr>Assistive Paintbrush Device for Limited Dexterity Artists</vt:lpstr>
      <vt:lpstr>Final Design</vt:lpstr>
      <vt:lpstr>Cylindrical Brush Holder</vt:lpstr>
      <vt:lpstr>Joystick Control of Ball-and-Socket </vt:lpstr>
      <vt:lpstr>Verification and Validation</vt:lpstr>
      <vt:lpstr>Path Forward</vt:lpstr>
      <vt:lpstr>Key Takeaways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Assistive Paintbrush Device for Limited Dexterity Artists</dc:title>
  <cp:lastModifiedBy>Krishnan Nair</cp:lastModifiedBy>
  <cp:revision>3</cp:revision>
  <dcterms:modified xsi:type="dcterms:W3CDTF">2020-05-19T19:31:31Z</dcterms:modified>
</cp:coreProperties>
</file>